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  <p:sldMasterId id="2147483814" r:id="rId2"/>
  </p:sldMasterIdLst>
  <p:notesMasterIdLst>
    <p:notesMasterId r:id="rId24"/>
  </p:notesMasterIdLst>
  <p:handoutMasterIdLst>
    <p:handoutMasterId r:id="rId25"/>
  </p:handoutMasterIdLst>
  <p:sldIdLst>
    <p:sldId id="324" r:id="rId3"/>
    <p:sldId id="508" r:id="rId4"/>
    <p:sldId id="506" r:id="rId5"/>
    <p:sldId id="479" r:id="rId6"/>
    <p:sldId id="484" r:id="rId7"/>
    <p:sldId id="485" r:id="rId8"/>
    <p:sldId id="483" r:id="rId9"/>
    <p:sldId id="488" r:id="rId10"/>
    <p:sldId id="497" r:id="rId11"/>
    <p:sldId id="504" r:id="rId12"/>
    <p:sldId id="482" r:id="rId13"/>
    <p:sldId id="499" r:id="rId14"/>
    <p:sldId id="489" r:id="rId15"/>
    <p:sldId id="501" r:id="rId16"/>
    <p:sldId id="495" r:id="rId17"/>
    <p:sldId id="503" r:id="rId18"/>
    <p:sldId id="507" r:id="rId19"/>
    <p:sldId id="496" r:id="rId20"/>
    <p:sldId id="505" r:id="rId21"/>
    <p:sldId id="494" r:id="rId22"/>
    <p:sldId id="478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8AE"/>
    <a:srgbClr val="3CB371"/>
    <a:srgbClr val="CC3399"/>
    <a:srgbClr val="FFBD19"/>
    <a:srgbClr val="E7E8F2"/>
    <a:srgbClr val="69CD96"/>
    <a:srgbClr val="EFA800"/>
    <a:srgbClr val="D38E03"/>
    <a:srgbClr val="FFFF66"/>
    <a:srgbClr val="255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8" autoAdjust="0"/>
    <p:restoredTop sz="94343" autoAdjust="0"/>
  </p:normalViewPr>
  <p:slideViewPr>
    <p:cSldViewPr snapToGrid="0">
      <p:cViewPr>
        <p:scale>
          <a:sx n="100" d="100"/>
          <a:sy n="100" d="100"/>
        </p:scale>
        <p:origin x="492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6"/>
    </p:cViewPr>
  </p:sorterViewPr>
  <p:notesViewPr>
    <p:cSldViewPr snapToGrid="0">
      <p:cViewPr varScale="1">
        <p:scale>
          <a:sx n="53" d="100"/>
          <a:sy n="53" d="100"/>
        </p:scale>
        <p:origin x="284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7D4EE-29C7-44B4-AA5A-991A667A64DF}" type="doc">
      <dgm:prSet loTypeId="urn:microsoft.com/office/officeart/2005/8/layout/architecture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0F92AD5-9088-4701-B413-66219A622CBB}">
      <dgm:prSet phldrT="[Text]" custT="1"/>
      <dgm:spPr/>
      <dgm:t>
        <a:bodyPr/>
        <a:lstStyle/>
        <a:p>
          <a:r>
            <a:rPr lang="en-US" sz="800" dirty="0" smtClean="0">
              <a:latin typeface="+mn-lt"/>
            </a:rPr>
            <a:t>Structured</a:t>
          </a:r>
          <a:endParaRPr lang="en-US" sz="800" dirty="0">
            <a:latin typeface="+mn-lt"/>
          </a:endParaRPr>
        </a:p>
      </dgm:t>
    </dgm:pt>
    <dgm:pt modelId="{0E0D65A9-9FD9-47BD-98F0-A0F66C982184}" type="parTrans" cxnId="{7AA407F3-A1C1-43D6-91B0-A083FE5A5CB6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064D1B53-7B0F-46C5-8DC7-A2BC87CAD557}" type="sibTrans" cxnId="{7AA407F3-A1C1-43D6-91B0-A083FE5A5CB6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332D77D8-F1E8-4261-8B53-07B1FDDBF552}">
      <dgm:prSet phldrT="[Text]" custT="1"/>
      <dgm:spPr/>
      <dgm:t>
        <a:bodyPr lIns="0" rIns="0"/>
        <a:lstStyle/>
        <a:p>
          <a:r>
            <a:rPr lang="en-US" sz="900" dirty="0" smtClean="0">
              <a:latin typeface="Calibri" panose="020F0502020204030204" pitchFamily="34" charset="0"/>
              <a:cs typeface="Calibri" panose="020F0502020204030204" pitchFamily="34" charset="0"/>
            </a:rPr>
            <a:t>Focused on Research</a:t>
          </a:r>
          <a:endParaRPr lang="en-US" sz="9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1658009-2A14-4679-8257-DC5DC08C51C4}" type="parTrans" cxnId="{7B0926D1-4915-421D-A52C-5983E7F193CA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C76D32DC-F8FB-4ADD-AE51-2DAD5F58F170}" type="sibTrans" cxnId="{7B0926D1-4915-421D-A52C-5983E7F193CA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E76B4C5F-6D98-4370-AF97-F6D4ABB01CF8}">
      <dgm:prSet phldrT="[Text]" custT="1"/>
      <dgm:spPr/>
      <dgm:t>
        <a:bodyPr/>
        <a:lstStyle/>
        <a:p>
          <a:r>
            <a:rPr lang="en-US" sz="800" dirty="0" smtClean="0">
              <a:latin typeface="+mn-lt"/>
            </a:rPr>
            <a:t>Unstructured</a:t>
          </a:r>
          <a:endParaRPr lang="en-US" sz="800" dirty="0">
            <a:latin typeface="+mn-lt"/>
          </a:endParaRPr>
        </a:p>
      </dgm:t>
    </dgm:pt>
    <dgm:pt modelId="{1FB7F289-0EFB-48C0-811B-20C9C878EB56}" type="parTrans" cxnId="{46A5E963-1873-4E15-A294-86C69A8E31C5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7568E7CF-533C-4232-879C-96D337354B5C}" type="sibTrans" cxnId="{46A5E963-1873-4E15-A294-86C69A8E31C5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DF8E2049-6A78-46AB-B604-F10451049D0C}">
      <dgm:prSet phldrT="[Text]" custT="1"/>
      <dgm:spPr/>
      <dgm:t>
        <a:bodyPr rIns="0"/>
        <a:lstStyle/>
        <a:p>
          <a:r>
            <a:rPr lang="en-US" sz="900" dirty="0" smtClean="0">
              <a:latin typeface="Calibri" panose="020F0502020204030204" pitchFamily="34" charset="0"/>
              <a:cs typeface="Calibri" panose="020F0502020204030204" pitchFamily="34" charset="0"/>
            </a:rPr>
            <a:t> Prefers Rep Visits</a:t>
          </a:r>
          <a:endParaRPr lang="en-US" sz="9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04FF2E0-4793-4425-A470-BF9DE985D781}" type="parTrans" cxnId="{771BF9E7-744D-4D5E-818E-8EDAC7253488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2156FCFF-7859-4FA3-96A3-8514FFBA8A4A}" type="sibTrans" cxnId="{771BF9E7-744D-4D5E-818E-8EDAC7253488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67A16098-8FD5-4141-9386-1D434B555553}">
      <dgm:prSet phldrT="[Text]" custT="1"/>
      <dgm:spPr/>
      <dgm:t>
        <a:bodyPr rIns="0"/>
        <a:lstStyle/>
        <a:p>
          <a:r>
            <a:rPr lang="en-US" sz="900" smtClean="0">
              <a:latin typeface="Calibri" panose="020F0502020204030204" pitchFamily="34" charset="0"/>
              <a:cs typeface="Calibri" panose="020F0502020204030204" pitchFamily="34" charset="0"/>
            </a:rPr>
            <a:t>Opts for Sample delivery </a:t>
          </a:r>
          <a:endParaRPr lang="en-US" sz="9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A7880C2-8267-405D-ADBE-EE5F2A4B6D25}" type="parTrans" cxnId="{7EA7339F-35A1-42DA-B80B-A1BCB5E77848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D894D51C-697D-4103-8417-56994C31CACD}" type="sibTrans" cxnId="{7EA7339F-35A1-42DA-B80B-A1BCB5E77848}">
      <dgm:prSet/>
      <dgm:spPr/>
      <dgm:t>
        <a:bodyPr/>
        <a:lstStyle/>
        <a:p>
          <a:endParaRPr lang="en-US" sz="1000">
            <a:solidFill>
              <a:schemeClr val="tx1"/>
            </a:solidFill>
            <a:latin typeface="+mn-lt"/>
          </a:endParaRPr>
        </a:p>
      </dgm:t>
    </dgm:pt>
    <dgm:pt modelId="{B9A5567A-E31A-4C21-8312-A65A13C99F47}">
      <dgm:prSet phldrT="[Text]"/>
      <dgm:spPr/>
      <dgm:t>
        <a:bodyPr rIns="0"/>
        <a:lstStyle/>
        <a:p>
          <a:r>
            <a:rPr lang="en-US" smtClean="0">
              <a:latin typeface="Calibri" panose="020F0502020204030204" pitchFamily="34" charset="0"/>
              <a:cs typeface="Calibri" panose="020F0502020204030204" pitchFamily="34" charset="0"/>
            </a:rPr>
            <a:t>Multiple Affiliation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C17A8D-A5A2-4BB0-B017-30DE77BB77C6}" type="parTrans" cxnId="{43BE5849-807B-46F6-93DC-96CC5D4CB679}">
      <dgm:prSet/>
      <dgm:spPr/>
      <dgm:t>
        <a:bodyPr/>
        <a:lstStyle/>
        <a:p>
          <a:endParaRPr lang="en-US"/>
        </a:p>
      </dgm:t>
    </dgm:pt>
    <dgm:pt modelId="{748864AF-B21A-4120-B3B6-B426B0DF6448}" type="sibTrans" cxnId="{43BE5849-807B-46F6-93DC-96CC5D4CB679}">
      <dgm:prSet/>
      <dgm:spPr/>
      <dgm:t>
        <a:bodyPr/>
        <a:lstStyle/>
        <a:p>
          <a:endParaRPr lang="en-US"/>
        </a:p>
      </dgm:t>
    </dgm:pt>
    <dgm:pt modelId="{D0CA6CC0-E899-4298-A089-F547D686839E}" type="pres">
      <dgm:prSet presAssocID="{A077D4EE-29C7-44B4-AA5A-991A667A64D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5FBAFCFD-FBCF-4B6A-9680-DAF641B54194}" type="pres">
      <dgm:prSet presAssocID="{70F92AD5-9088-4701-B413-66219A622CBB}" presName="vertOne" presStyleCnt="0"/>
      <dgm:spPr/>
      <dgm:t>
        <a:bodyPr/>
        <a:lstStyle/>
        <a:p>
          <a:endParaRPr lang="en-US"/>
        </a:p>
      </dgm:t>
    </dgm:pt>
    <dgm:pt modelId="{751841C7-0631-4D35-93F3-F261FE50F752}" type="pres">
      <dgm:prSet presAssocID="{70F92AD5-9088-4701-B413-66219A622CBB}" presName="txOne" presStyleLbl="node0" presStyleIdx="0" presStyleCnt="2" custScaleY="3462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FD18480-1516-45AB-BDA5-BD01A6F0318B}" type="pres">
      <dgm:prSet presAssocID="{70F92AD5-9088-4701-B413-66219A622CBB}" presName="parTransOne" presStyleCnt="0"/>
      <dgm:spPr/>
      <dgm:t>
        <a:bodyPr/>
        <a:lstStyle/>
        <a:p>
          <a:endParaRPr lang="en-US"/>
        </a:p>
      </dgm:t>
    </dgm:pt>
    <dgm:pt modelId="{BDABDEB8-8BEB-4B9F-9955-4D911FF52A73}" type="pres">
      <dgm:prSet presAssocID="{70F92AD5-9088-4701-B413-66219A622CBB}" presName="horzOne" presStyleCnt="0"/>
      <dgm:spPr/>
      <dgm:t>
        <a:bodyPr/>
        <a:lstStyle/>
        <a:p>
          <a:endParaRPr lang="en-US"/>
        </a:p>
      </dgm:t>
    </dgm:pt>
    <dgm:pt modelId="{8A419547-0EBD-4445-980D-5BB249F3B790}" type="pres">
      <dgm:prSet presAssocID="{332D77D8-F1E8-4261-8B53-07B1FDDBF552}" presName="vertTwo" presStyleCnt="0"/>
      <dgm:spPr/>
      <dgm:t>
        <a:bodyPr/>
        <a:lstStyle/>
        <a:p>
          <a:endParaRPr lang="en-US"/>
        </a:p>
      </dgm:t>
    </dgm:pt>
    <dgm:pt modelId="{895FDE09-F076-415D-AE38-DB49B6D79A6E}" type="pres">
      <dgm:prSet presAssocID="{332D77D8-F1E8-4261-8B53-07B1FDDBF552}" presName="txTwo" presStyleLbl="node2" presStyleIdx="0" presStyleCnt="4" custScaleX="190935" custScaleY="10049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29D9AC8-F088-45FB-83D8-E81D65C8AB57}" type="pres">
      <dgm:prSet presAssocID="{332D77D8-F1E8-4261-8B53-07B1FDDBF552}" presName="horzTwo" presStyleCnt="0"/>
      <dgm:spPr/>
      <dgm:t>
        <a:bodyPr/>
        <a:lstStyle/>
        <a:p>
          <a:endParaRPr lang="en-US"/>
        </a:p>
      </dgm:t>
    </dgm:pt>
    <dgm:pt modelId="{7216B620-37D3-437E-A5B8-9F08331AF4F2}" type="pres">
      <dgm:prSet presAssocID="{064D1B53-7B0F-46C5-8DC7-A2BC87CAD557}" presName="sibSpaceOne" presStyleCnt="0"/>
      <dgm:spPr/>
      <dgm:t>
        <a:bodyPr/>
        <a:lstStyle/>
        <a:p>
          <a:endParaRPr lang="en-US"/>
        </a:p>
      </dgm:t>
    </dgm:pt>
    <dgm:pt modelId="{912F009D-F773-4BBD-B448-9583334EC4FA}" type="pres">
      <dgm:prSet presAssocID="{E76B4C5F-6D98-4370-AF97-F6D4ABB01CF8}" presName="vertOne" presStyleCnt="0"/>
      <dgm:spPr/>
      <dgm:t>
        <a:bodyPr/>
        <a:lstStyle/>
        <a:p>
          <a:endParaRPr lang="en-US"/>
        </a:p>
      </dgm:t>
    </dgm:pt>
    <dgm:pt modelId="{7638A114-DD6D-45B9-B843-EBCF92A9D11D}" type="pres">
      <dgm:prSet presAssocID="{E76B4C5F-6D98-4370-AF97-F6D4ABB01CF8}" presName="txOne" presStyleLbl="node0" presStyleIdx="1" presStyleCnt="2" custScaleY="3716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DDA8B69-011F-49B1-89D2-BF0AC8121650}" type="pres">
      <dgm:prSet presAssocID="{E76B4C5F-6D98-4370-AF97-F6D4ABB01CF8}" presName="parTransOne" presStyleCnt="0"/>
      <dgm:spPr/>
      <dgm:t>
        <a:bodyPr/>
        <a:lstStyle/>
        <a:p>
          <a:endParaRPr lang="en-US"/>
        </a:p>
      </dgm:t>
    </dgm:pt>
    <dgm:pt modelId="{8E407748-59DA-4060-B17E-1BF5E921C6FA}" type="pres">
      <dgm:prSet presAssocID="{E76B4C5F-6D98-4370-AF97-F6D4ABB01CF8}" presName="horzOne" presStyleCnt="0"/>
      <dgm:spPr/>
      <dgm:t>
        <a:bodyPr/>
        <a:lstStyle/>
        <a:p>
          <a:endParaRPr lang="en-US"/>
        </a:p>
      </dgm:t>
    </dgm:pt>
    <dgm:pt modelId="{1B24C6CB-1851-470A-B54F-AF90FA4725DA}" type="pres">
      <dgm:prSet presAssocID="{DF8E2049-6A78-46AB-B604-F10451049D0C}" presName="vertTwo" presStyleCnt="0"/>
      <dgm:spPr/>
      <dgm:t>
        <a:bodyPr/>
        <a:lstStyle/>
        <a:p>
          <a:endParaRPr lang="en-US"/>
        </a:p>
      </dgm:t>
    </dgm:pt>
    <dgm:pt modelId="{D68CD856-8F24-4E14-8AFF-FD5E14EF1FF6}" type="pres">
      <dgm:prSet presAssocID="{DF8E2049-6A78-46AB-B604-F10451049D0C}" presName="txTwo" presStyleLbl="node2" presStyleIdx="1" presStyleCnt="4" custScaleX="17168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AF5AA93-BBBF-4664-B1E8-608E9E6860FF}" type="pres">
      <dgm:prSet presAssocID="{DF8E2049-6A78-46AB-B604-F10451049D0C}" presName="horzTwo" presStyleCnt="0"/>
      <dgm:spPr/>
      <dgm:t>
        <a:bodyPr/>
        <a:lstStyle/>
        <a:p>
          <a:endParaRPr lang="en-US"/>
        </a:p>
      </dgm:t>
    </dgm:pt>
    <dgm:pt modelId="{3933AA92-2258-4882-80BE-19518EC11777}" type="pres">
      <dgm:prSet presAssocID="{2156FCFF-7859-4FA3-96A3-8514FFBA8A4A}" presName="sibSpaceTwo" presStyleCnt="0"/>
      <dgm:spPr/>
      <dgm:t>
        <a:bodyPr/>
        <a:lstStyle/>
        <a:p>
          <a:endParaRPr lang="en-US"/>
        </a:p>
      </dgm:t>
    </dgm:pt>
    <dgm:pt modelId="{89F5210E-F68E-4E49-9F6D-3F30B75FC204}" type="pres">
      <dgm:prSet presAssocID="{67A16098-8FD5-4141-9386-1D434B555553}" presName="vertTwo" presStyleCnt="0"/>
      <dgm:spPr/>
      <dgm:t>
        <a:bodyPr/>
        <a:lstStyle/>
        <a:p>
          <a:endParaRPr lang="en-US"/>
        </a:p>
      </dgm:t>
    </dgm:pt>
    <dgm:pt modelId="{E3C46A1B-6552-46FE-9209-148D0354AFE7}" type="pres">
      <dgm:prSet presAssocID="{67A16098-8FD5-4141-9386-1D434B555553}" presName="txTwo" presStyleLbl="node2" presStyleIdx="2" presStyleCnt="4" custScaleX="174466" custLinFactNeighborY="-122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0D7735F-F5A7-4E17-94C5-6EE9681C54EB}" type="pres">
      <dgm:prSet presAssocID="{67A16098-8FD5-4141-9386-1D434B555553}" presName="horzTwo" presStyleCnt="0"/>
      <dgm:spPr/>
      <dgm:t>
        <a:bodyPr/>
        <a:lstStyle/>
        <a:p>
          <a:endParaRPr lang="en-US"/>
        </a:p>
      </dgm:t>
    </dgm:pt>
    <dgm:pt modelId="{A60E5535-0812-4666-ADB5-E60397F38581}" type="pres">
      <dgm:prSet presAssocID="{D894D51C-697D-4103-8417-56994C31CACD}" presName="sibSpaceTwo" presStyleCnt="0"/>
      <dgm:spPr/>
      <dgm:t>
        <a:bodyPr/>
        <a:lstStyle/>
        <a:p>
          <a:endParaRPr lang="en-US"/>
        </a:p>
      </dgm:t>
    </dgm:pt>
    <dgm:pt modelId="{9C6938A8-C6FC-4E23-8459-19DD40816375}" type="pres">
      <dgm:prSet presAssocID="{B9A5567A-E31A-4C21-8312-A65A13C99F47}" presName="vertTwo" presStyleCnt="0"/>
      <dgm:spPr/>
      <dgm:t>
        <a:bodyPr/>
        <a:lstStyle/>
        <a:p>
          <a:endParaRPr lang="en-US"/>
        </a:p>
      </dgm:t>
    </dgm:pt>
    <dgm:pt modelId="{2CC3FB24-A011-411C-9F84-7D0846EF0C1B}" type="pres">
      <dgm:prSet presAssocID="{B9A5567A-E31A-4C21-8312-A65A13C99F47}" presName="txTwo" presStyleLbl="node2" presStyleIdx="3" presStyleCnt="4" custScaleX="174466" custLinFactNeighborY="-12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494673-67C3-45DE-AA84-4276FFE28575}" type="pres">
      <dgm:prSet presAssocID="{B9A5567A-E31A-4C21-8312-A65A13C99F47}" presName="horzTwo" presStyleCnt="0"/>
      <dgm:spPr/>
      <dgm:t>
        <a:bodyPr/>
        <a:lstStyle/>
        <a:p>
          <a:endParaRPr lang="en-US"/>
        </a:p>
      </dgm:t>
    </dgm:pt>
  </dgm:ptLst>
  <dgm:cxnLst>
    <dgm:cxn modelId="{D1842896-B01B-4FAD-BA6F-ABB565FADA59}" type="presOf" srcId="{E76B4C5F-6D98-4370-AF97-F6D4ABB01CF8}" destId="{7638A114-DD6D-45B9-B843-EBCF92A9D11D}" srcOrd="0" destOrd="0" presId="urn:microsoft.com/office/officeart/2005/8/layout/architecture"/>
    <dgm:cxn modelId="{7B0926D1-4915-421D-A52C-5983E7F193CA}" srcId="{70F92AD5-9088-4701-B413-66219A622CBB}" destId="{332D77D8-F1E8-4261-8B53-07B1FDDBF552}" srcOrd="0" destOrd="0" parTransId="{41658009-2A14-4679-8257-DC5DC08C51C4}" sibTransId="{C76D32DC-F8FB-4ADD-AE51-2DAD5F58F170}"/>
    <dgm:cxn modelId="{771BF9E7-744D-4D5E-818E-8EDAC7253488}" srcId="{E76B4C5F-6D98-4370-AF97-F6D4ABB01CF8}" destId="{DF8E2049-6A78-46AB-B604-F10451049D0C}" srcOrd="0" destOrd="0" parTransId="{A04FF2E0-4793-4425-A470-BF9DE985D781}" sibTransId="{2156FCFF-7859-4FA3-96A3-8514FFBA8A4A}"/>
    <dgm:cxn modelId="{6FD87609-45DF-40A7-B862-7585529C62B7}" type="presOf" srcId="{A077D4EE-29C7-44B4-AA5A-991A667A64DF}" destId="{D0CA6CC0-E899-4298-A089-F547D686839E}" srcOrd="0" destOrd="0" presId="urn:microsoft.com/office/officeart/2005/8/layout/architecture"/>
    <dgm:cxn modelId="{95B3BAB2-2062-4006-BA2A-4F134C35B8A8}" type="presOf" srcId="{DF8E2049-6A78-46AB-B604-F10451049D0C}" destId="{D68CD856-8F24-4E14-8AFF-FD5E14EF1FF6}" srcOrd="0" destOrd="0" presId="urn:microsoft.com/office/officeart/2005/8/layout/architecture"/>
    <dgm:cxn modelId="{7EA7339F-35A1-42DA-B80B-A1BCB5E77848}" srcId="{E76B4C5F-6D98-4370-AF97-F6D4ABB01CF8}" destId="{67A16098-8FD5-4141-9386-1D434B555553}" srcOrd="1" destOrd="0" parTransId="{2A7880C2-8267-405D-ADBE-EE5F2A4B6D25}" sibTransId="{D894D51C-697D-4103-8417-56994C31CACD}"/>
    <dgm:cxn modelId="{519D41A9-BED1-483C-9DFB-417D48F44322}" type="presOf" srcId="{332D77D8-F1E8-4261-8B53-07B1FDDBF552}" destId="{895FDE09-F076-415D-AE38-DB49B6D79A6E}" srcOrd="0" destOrd="0" presId="urn:microsoft.com/office/officeart/2005/8/layout/architecture"/>
    <dgm:cxn modelId="{B3DBBF8E-6339-462C-B9DD-23AF0CF81EA3}" type="presOf" srcId="{70F92AD5-9088-4701-B413-66219A622CBB}" destId="{751841C7-0631-4D35-93F3-F261FE50F752}" srcOrd="0" destOrd="0" presId="urn:microsoft.com/office/officeart/2005/8/layout/architecture"/>
    <dgm:cxn modelId="{ACA3B57D-75C5-4483-A1B8-475AFE7FA984}" type="presOf" srcId="{67A16098-8FD5-4141-9386-1D434B555553}" destId="{E3C46A1B-6552-46FE-9209-148D0354AFE7}" srcOrd="0" destOrd="0" presId="urn:microsoft.com/office/officeart/2005/8/layout/architecture"/>
    <dgm:cxn modelId="{36CB1249-5B8D-48B2-B5FD-DE5912A5067D}" type="presOf" srcId="{B9A5567A-E31A-4C21-8312-A65A13C99F47}" destId="{2CC3FB24-A011-411C-9F84-7D0846EF0C1B}" srcOrd="0" destOrd="0" presId="urn:microsoft.com/office/officeart/2005/8/layout/architecture"/>
    <dgm:cxn modelId="{46A5E963-1873-4E15-A294-86C69A8E31C5}" srcId="{A077D4EE-29C7-44B4-AA5A-991A667A64DF}" destId="{E76B4C5F-6D98-4370-AF97-F6D4ABB01CF8}" srcOrd="1" destOrd="0" parTransId="{1FB7F289-0EFB-48C0-811B-20C9C878EB56}" sibTransId="{7568E7CF-533C-4232-879C-96D337354B5C}"/>
    <dgm:cxn modelId="{43BE5849-807B-46F6-93DC-96CC5D4CB679}" srcId="{E76B4C5F-6D98-4370-AF97-F6D4ABB01CF8}" destId="{B9A5567A-E31A-4C21-8312-A65A13C99F47}" srcOrd="2" destOrd="0" parTransId="{12C17A8D-A5A2-4BB0-B017-30DE77BB77C6}" sibTransId="{748864AF-B21A-4120-B3B6-B426B0DF6448}"/>
    <dgm:cxn modelId="{7AA407F3-A1C1-43D6-91B0-A083FE5A5CB6}" srcId="{A077D4EE-29C7-44B4-AA5A-991A667A64DF}" destId="{70F92AD5-9088-4701-B413-66219A622CBB}" srcOrd="0" destOrd="0" parTransId="{0E0D65A9-9FD9-47BD-98F0-A0F66C982184}" sibTransId="{064D1B53-7B0F-46C5-8DC7-A2BC87CAD557}"/>
    <dgm:cxn modelId="{4D39329F-8BA2-42A3-A2B7-570AE22816E2}" type="presParOf" srcId="{D0CA6CC0-E899-4298-A089-F547D686839E}" destId="{5FBAFCFD-FBCF-4B6A-9680-DAF641B54194}" srcOrd="0" destOrd="0" presId="urn:microsoft.com/office/officeart/2005/8/layout/architecture"/>
    <dgm:cxn modelId="{5F9CFE5B-A245-4EE1-A508-8C3BBD710667}" type="presParOf" srcId="{5FBAFCFD-FBCF-4B6A-9680-DAF641B54194}" destId="{751841C7-0631-4D35-93F3-F261FE50F752}" srcOrd="0" destOrd="0" presId="urn:microsoft.com/office/officeart/2005/8/layout/architecture"/>
    <dgm:cxn modelId="{89C18E9D-331F-4015-9A6C-FF3B9BBB91D0}" type="presParOf" srcId="{5FBAFCFD-FBCF-4B6A-9680-DAF641B54194}" destId="{EFD18480-1516-45AB-BDA5-BD01A6F0318B}" srcOrd="1" destOrd="0" presId="urn:microsoft.com/office/officeart/2005/8/layout/architecture"/>
    <dgm:cxn modelId="{B72E1133-258E-4F1E-8D09-947B9809DC71}" type="presParOf" srcId="{5FBAFCFD-FBCF-4B6A-9680-DAF641B54194}" destId="{BDABDEB8-8BEB-4B9F-9955-4D911FF52A73}" srcOrd="2" destOrd="0" presId="urn:microsoft.com/office/officeart/2005/8/layout/architecture"/>
    <dgm:cxn modelId="{58BBBA01-0C8A-4D68-A3D8-34BEA775FD1E}" type="presParOf" srcId="{BDABDEB8-8BEB-4B9F-9955-4D911FF52A73}" destId="{8A419547-0EBD-4445-980D-5BB249F3B790}" srcOrd="0" destOrd="0" presId="urn:microsoft.com/office/officeart/2005/8/layout/architecture"/>
    <dgm:cxn modelId="{4351509B-BE6B-4248-AC24-24456D792AC1}" type="presParOf" srcId="{8A419547-0EBD-4445-980D-5BB249F3B790}" destId="{895FDE09-F076-415D-AE38-DB49B6D79A6E}" srcOrd="0" destOrd="0" presId="urn:microsoft.com/office/officeart/2005/8/layout/architecture"/>
    <dgm:cxn modelId="{32429045-C720-4932-9CEC-8A537FABA2E5}" type="presParOf" srcId="{8A419547-0EBD-4445-980D-5BB249F3B790}" destId="{A29D9AC8-F088-45FB-83D8-E81D65C8AB57}" srcOrd="1" destOrd="0" presId="urn:microsoft.com/office/officeart/2005/8/layout/architecture"/>
    <dgm:cxn modelId="{CBD32333-FCEB-4456-97F1-6E354AB9FC0B}" type="presParOf" srcId="{D0CA6CC0-E899-4298-A089-F547D686839E}" destId="{7216B620-37D3-437E-A5B8-9F08331AF4F2}" srcOrd="1" destOrd="0" presId="urn:microsoft.com/office/officeart/2005/8/layout/architecture"/>
    <dgm:cxn modelId="{78A193C6-EF91-49B1-A8B5-822C010A790D}" type="presParOf" srcId="{D0CA6CC0-E899-4298-A089-F547D686839E}" destId="{912F009D-F773-4BBD-B448-9583334EC4FA}" srcOrd="2" destOrd="0" presId="urn:microsoft.com/office/officeart/2005/8/layout/architecture"/>
    <dgm:cxn modelId="{34CB399A-19D1-41AA-B602-30E3AE9D0566}" type="presParOf" srcId="{912F009D-F773-4BBD-B448-9583334EC4FA}" destId="{7638A114-DD6D-45B9-B843-EBCF92A9D11D}" srcOrd="0" destOrd="0" presId="urn:microsoft.com/office/officeart/2005/8/layout/architecture"/>
    <dgm:cxn modelId="{9A2F9A6D-1782-4E60-9FE5-568F80FE2B56}" type="presParOf" srcId="{912F009D-F773-4BBD-B448-9583334EC4FA}" destId="{FDDA8B69-011F-49B1-89D2-BF0AC8121650}" srcOrd="1" destOrd="0" presId="urn:microsoft.com/office/officeart/2005/8/layout/architecture"/>
    <dgm:cxn modelId="{12D38E44-3EF9-4423-9911-B7E930BD67B0}" type="presParOf" srcId="{912F009D-F773-4BBD-B448-9583334EC4FA}" destId="{8E407748-59DA-4060-B17E-1BF5E921C6FA}" srcOrd="2" destOrd="0" presId="urn:microsoft.com/office/officeart/2005/8/layout/architecture"/>
    <dgm:cxn modelId="{1C2FFD78-78BF-4D71-A592-075816E4322F}" type="presParOf" srcId="{8E407748-59DA-4060-B17E-1BF5E921C6FA}" destId="{1B24C6CB-1851-470A-B54F-AF90FA4725DA}" srcOrd="0" destOrd="0" presId="urn:microsoft.com/office/officeart/2005/8/layout/architecture"/>
    <dgm:cxn modelId="{259136C1-54D6-485D-A98A-D94FD70D9560}" type="presParOf" srcId="{1B24C6CB-1851-470A-B54F-AF90FA4725DA}" destId="{D68CD856-8F24-4E14-8AFF-FD5E14EF1FF6}" srcOrd="0" destOrd="0" presId="urn:microsoft.com/office/officeart/2005/8/layout/architecture"/>
    <dgm:cxn modelId="{7B5B959D-7BE5-4DF5-A6F5-D64B02FAC93F}" type="presParOf" srcId="{1B24C6CB-1851-470A-B54F-AF90FA4725DA}" destId="{3AF5AA93-BBBF-4664-B1E8-608E9E6860FF}" srcOrd="1" destOrd="0" presId="urn:microsoft.com/office/officeart/2005/8/layout/architecture"/>
    <dgm:cxn modelId="{D5E5D0D4-F663-4165-8BBD-2B9C02176A18}" type="presParOf" srcId="{8E407748-59DA-4060-B17E-1BF5E921C6FA}" destId="{3933AA92-2258-4882-80BE-19518EC11777}" srcOrd="1" destOrd="0" presId="urn:microsoft.com/office/officeart/2005/8/layout/architecture"/>
    <dgm:cxn modelId="{473BD148-D40D-428D-BB92-02626D3CB1A8}" type="presParOf" srcId="{8E407748-59DA-4060-B17E-1BF5E921C6FA}" destId="{89F5210E-F68E-4E49-9F6D-3F30B75FC204}" srcOrd="2" destOrd="0" presId="urn:microsoft.com/office/officeart/2005/8/layout/architecture"/>
    <dgm:cxn modelId="{33904A4A-2D5B-45B9-ADAE-F5AD49A4ECC2}" type="presParOf" srcId="{89F5210E-F68E-4E49-9F6D-3F30B75FC204}" destId="{E3C46A1B-6552-46FE-9209-148D0354AFE7}" srcOrd="0" destOrd="0" presId="urn:microsoft.com/office/officeart/2005/8/layout/architecture"/>
    <dgm:cxn modelId="{2E296E7B-ACD4-4366-8E48-A4AEC4C45757}" type="presParOf" srcId="{89F5210E-F68E-4E49-9F6D-3F30B75FC204}" destId="{50D7735F-F5A7-4E17-94C5-6EE9681C54EB}" srcOrd="1" destOrd="0" presId="urn:microsoft.com/office/officeart/2005/8/layout/architecture"/>
    <dgm:cxn modelId="{50E811DC-7FDC-4136-B7B8-4CD9F0F08E21}" type="presParOf" srcId="{8E407748-59DA-4060-B17E-1BF5E921C6FA}" destId="{A60E5535-0812-4666-ADB5-E60397F38581}" srcOrd="3" destOrd="0" presId="urn:microsoft.com/office/officeart/2005/8/layout/architecture"/>
    <dgm:cxn modelId="{AB204D7A-95B7-4E90-8858-5BF5DE8A7849}" type="presParOf" srcId="{8E407748-59DA-4060-B17E-1BF5E921C6FA}" destId="{9C6938A8-C6FC-4E23-8459-19DD40816375}" srcOrd="4" destOrd="0" presId="urn:microsoft.com/office/officeart/2005/8/layout/architecture"/>
    <dgm:cxn modelId="{F385238D-7A02-4ACA-9954-4DFD370CFFE6}" type="presParOf" srcId="{9C6938A8-C6FC-4E23-8459-19DD40816375}" destId="{2CC3FB24-A011-411C-9F84-7D0846EF0C1B}" srcOrd="0" destOrd="0" presId="urn:microsoft.com/office/officeart/2005/8/layout/architecture"/>
    <dgm:cxn modelId="{2A6B8260-8AB7-40C1-B6E5-51588ABB4ADF}" type="presParOf" srcId="{9C6938A8-C6FC-4E23-8459-19DD40816375}" destId="{9E494673-67C3-45DE-AA84-4276FFE28575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841C7-0631-4D35-93F3-F261FE50F752}">
      <dsp:nvSpPr>
        <dsp:cNvPr id="0" name=""/>
        <dsp:cNvSpPr/>
      </dsp:nvSpPr>
      <dsp:spPr>
        <a:xfrm>
          <a:off x="1351" y="751457"/>
          <a:ext cx="552855" cy="2263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+mn-lt"/>
            </a:rPr>
            <a:t>Structured</a:t>
          </a:r>
          <a:endParaRPr lang="en-US" sz="800" kern="1200" dirty="0">
            <a:latin typeface="+mn-lt"/>
          </a:endParaRPr>
        </a:p>
      </dsp:txBody>
      <dsp:txXfrm>
        <a:off x="7980" y="758086"/>
        <a:ext cx="539597" cy="213083"/>
      </dsp:txXfrm>
    </dsp:sp>
    <dsp:sp modelId="{895FDE09-F076-415D-AE38-DB49B6D79A6E}">
      <dsp:nvSpPr>
        <dsp:cNvPr id="0" name=""/>
        <dsp:cNvSpPr/>
      </dsp:nvSpPr>
      <dsp:spPr>
        <a:xfrm>
          <a:off x="1891" y="13614"/>
          <a:ext cx="551776" cy="6569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4290" rIns="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Focused on Research</a:t>
          </a:r>
          <a:endParaRPr lang="en-US" sz="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8052" y="29775"/>
        <a:ext cx="519454" cy="624651"/>
      </dsp:txXfrm>
    </dsp:sp>
    <dsp:sp modelId="{7638A114-DD6D-45B9-B843-EBCF92A9D11D}">
      <dsp:nvSpPr>
        <dsp:cNvPr id="0" name=""/>
        <dsp:cNvSpPr/>
      </dsp:nvSpPr>
      <dsp:spPr>
        <a:xfrm>
          <a:off x="602852" y="734851"/>
          <a:ext cx="1556094" cy="2429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+mn-lt"/>
            </a:rPr>
            <a:t>Unstructured</a:t>
          </a:r>
          <a:endParaRPr lang="en-US" sz="800" kern="1200" dirty="0">
            <a:latin typeface="+mn-lt"/>
          </a:endParaRPr>
        </a:p>
      </dsp:txBody>
      <dsp:txXfrm>
        <a:off x="609968" y="741967"/>
        <a:ext cx="1541862" cy="228715"/>
      </dsp:txXfrm>
    </dsp:sp>
    <dsp:sp modelId="{D68CD856-8F24-4E14-8AFF-FD5E14EF1FF6}">
      <dsp:nvSpPr>
        <dsp:cNvPr id="0" name=""/>
        <dsp:cNvSpPr/>
      </dsp:nvSpPr>
      <dsp:spPr>
        <a:xfrm>
          <a:off x="602852" y="212"/>
          <a:ext cx="497111" cy="6537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latin typeface="Calibri" panose="020F0502020204030204" pitchFamily="34" charset="0"/>
              <a:cs typeface="Calibri" panose="020F0502020204030204" pitchFamily="34" charset="0"/>
            </a:rPr>
            <a:t> Prefers Rep Visits</a:t>
          </a:r>
          <a:endParaRPr lang="en-US" sz="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17412" y="14772"/>
        <a:ext cx="467991" cy="624650"/>
      </dsp:txXfrm>
    </dsp:sp>
    <dsp:sp modelId="{E3C46A1B-6552-46FE-9209-148D0354AFE7}">
      <dsp:nvSpPr>
        <dsp:cNvPr id="0" name=""/>
        <dsp:cNvSpPr/>
      </dsp:nvSpPr>
      <dsp:spPr>
        <a:xfrm>
          <a:off x="1124285" y="0"/>
          <a:ext cx="505169" cy="6537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smtClean="0">
              <a:latin typeface="Calibri" panose="020F0502020204030204" pitchFamily="34" charset="0"/>
              <a:cs typeface="Calibri" panose="020F0502020204030204" pitchFamily="34" charset="0"/>
            </a:rPr>
            <a:t>Opts for Sample delivery </a:t>
          </a:r>
          <a:endParaRPr lang="en-US" sz="9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139081" y="14796"/>
        <a:ext cx="475577" cy="624178"/>
      </dsp:txXfrm>
    </dsp:sp>
    <dsp:sp modelId="{2CC3FB24-A011-411C-9F84-7D0846EF0C1B}">
      <dsp:nvSpPr>
        <dsp:cNvPr id="0" name=""/>
        <dsp:cNvSpPr/>
      </dsp:nvSpPr>
      <dsp:spPr>
        <a:xfrm>
          <a:off x="1653777" y="0"/>
          <a:ext cx="505169" cy="6537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smtClean="0">
              <a:latin typeface="Calibri" panose="020F0502020204030204" pitchFamily="34" charset="0"/>
              <a:cs typeface="Calibri" panose="020F0502020204030204" pitchFamily="34" charset="0"/>
            </a:rPr>
            <a:t>Multiple Affiliation</a:t>
          </a:r>
          <a:endParaRPr lang="en-US" sz="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68573" y="14796"/>
        <a:ext cx="475577" cy="624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99A69-9E3B-7C4C-9E3F-523F007A72CB}" type="datetimeFigureOut">
              <a:rPr lang="en-US" smtClean="0"/>
              <a:t>10/24/2019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6E04-3A2F-4B48-A297-666578EDF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imes.com/science/sciencenow/la-sci-sn-medical-marketing-money-20190109-story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https://www.latimes.com/science/sciencenow/la-sci-sn-medical-marketing-money-20190109-story.html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56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first we must realize what the main pain</a:t>
            </a:r>
            <a:r>
              <a:rPr lang="en-US" baseline="0" dirty="0" smtClean="0"/>
              <a:t> point of Sales reps and what we need to address through our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72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66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95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intent to submit IP for the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75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79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0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4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51985"/>
            <a:ext cx="9144000" cy="69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0" y="384048"/>
            <a:ext cx="2385905" cy="51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57200" y="1691640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85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5536692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0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654550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02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54294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68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7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4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4047" y="2240280"/>
            <a:ext cx="4114800" cy="2340864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66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57509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3074077"/>
            <a:ext cx="2688336" cy="15087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6976" y="1257509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36976" y="3072384"/>
            <a:ext cx="2688336" cy="15087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80760" y="1261872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80760" y="3072384"/>
            <a:ext cx="2688336" cy="1508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99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258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54296" y="1261871"/>
            <a:ext cx="4489704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1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654296" y="1261872"/>
            <a:ext cx="4489704" cy="331927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0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2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261872"/>
            <a:ext cx="4498848" cy="33192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49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1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261872"/>
            <a:ext cx="4498848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3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3827" cy="51435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0472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486400" y="4800600"/>
            <a:ext cx="9144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471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490471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02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40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 marL="231775" indent="-231775">
              <a:buNone/>
              <a:defRPr sz="4400">
                <a:solidFill>
                  <a:schemeClr val="bg1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36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45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37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200400"/>
            <a:ext cx="9143999" cy="1371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4048" y="274320"/>
            <a:ext cx="8385048" cy="2743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691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3000"/>
            <a:ext cx="9144000" cy="3429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2437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2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32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1"/>
            <a:ext cx="4114800" cy="42976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4498848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47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0"/>
            <a:ext cx="4114800" cy="42976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498975" cy="45720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749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75"/>
            <a:ext cx="9133377" cy="5137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1828800"/>
            <a:ext cx="7772400" cy="329184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48" y="2441448"/>
            <a:ext cx="7772400" cy="630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611138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294697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35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51986"/>
            <a:ext cx="9144000" cy="69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7201" y="384048"/>
            <a:ext cx="2385905" cy="51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57200" y="1691640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57200" y="3118105"/>
            <a:ext cx="50292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7677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5"/>
            <a:ext cx="50292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6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5"/>
            <a:ext cx="50292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1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54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21024" y="1261872"/>
            <a:ext cx="5141976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7" indent="-283457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457189" lvl="1" indent="-457189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1001" y="1261871"/>
            <a:ext cx="2757488" cy="3319272"/>
          </a:xfrm>
          <a:noFill/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384946" y="4690872"/>
            <a:ext cx="83841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46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7" indent="-283457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384946" y="4690872"/>
            <a:ext cx="83841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251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61872"/>
            <a:ext cx="8385048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56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5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21024" y="1261872"/>
            <a:ext cx="5141976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457200" lvl="1" indent="-457200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1000" y="1261871"/>
            <a:ext cx="2757488" cy="3319272"/>
          </a:xfrm>
          <a:noFill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660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2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5536692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65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5536692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392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654550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498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54294" y="2240280"/>
            <a:ext cx="4114800" cy="2340864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613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4" y="2240280"/>
            <a:ext cx="4114800" cy="234086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4047" y="2240280"/>
            <a:ext cx="4114800" cy="2340864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70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57509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3074078"/>
            <a:ext cx="2688336" cy="15087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6976" y="1257509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36976" y="3072384"/>
            <a:ext cx="2688336" cy="15087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80760" y="1261872"/>
            <a:ext cx="2688336" cy="16184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80760" y="3072384"/>
            <a:ext cx="2688336" cy="1508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8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707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54296" y="1261871"/>
            <a:ext cx="4489704" cy="3319272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041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654296" y="1261872"/>
            <a:ext cx="4489704" cy="331927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6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194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433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261872"/>
            <a:ext cx="4498848" cy="33192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45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261872"/>
            <a:ext cx="4498848" cy="3319272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964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23827" cy="51435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0472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0" indent="-231770">
              <a:buNone/>
              <a:defRPr sz="4400">
                <a:solidFill>
                  <a:schemeClr val="tx1"/>
                </a:solidFill>
              </a:defRPr>
            </a:lvl2pPr>
            <a:lvl3pPr marL="228594" indent="-22859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486400" y="4800600"/>
            <a:ext cx="9144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471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490471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751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0" indent="-231770">
              <a:buNone/>
              <a:defRPr sz="4400">
                <a:solidFill>
                  <a:schemeClr val="tx1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847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 marL="231770" indent="-231770">
              <a:buNone/>
              <a:defRPr sz="4400">
                <a:solidFill>
                  <a:schemeClr val="bg1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792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32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9" y="274320"/>
            <a:ext cx="8382437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93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146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3200400"/>
            <a:ext cx="9143999" cy="1371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4048" y="274320"/>
            <a:ext cx="8385048" cy="2743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0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2" y="39077"/>
            <a:ext cx="8385048" cy="5429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61872"/>
            <a:ext cx="8385048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575353"/>
          </a:xfrm>
          <a:prstGeom prst="rect">
            <a:avLst/>
          </a:prstGeom>
          <a:solidFill>
            <a:srgbClr val="3CB3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 rot="1623201">
            <a:off x="8310421" y="-31140"/>
            <a:ext cx="9144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rot="1623201">
            <a:off x="8545870" y="-31140"/>
            <a:ext cx="9144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 rot="1623201">
            <a:off x="8781319" y="-31140"/>
            <a:ext cx="91440" cy="64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/>
          <p:cNvSpPr/>
          <p:nvPr userDrawn="1"/>
        </p:nvSpPr>
        <p:spPr>
          <a:xfrm rot="10800000">
            <a:off x="8467774" y="-16916"/>
            <a:ext cx="91440" cy="9144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/>
          <p:cNvSpPr/>
          <p:nvPr userDrawn="1"/>
        </p:nvSpPr>
        <p:spPr>
          <a:xfrm rot="10800000">
            <a:off x="8702366" y="-16916"/>
            <a:ext cx="91440" cy="9144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/>
          <p:cNvSpPr/>
          <p:nvPr userDrawn="1"/>
        </p:nvSpPr>
        <p:spPr>
          <a:xfrm rot="10800000">
            <a:off x="8942426" y="-6642"/>
            <a:ext cx="91440" cy="9144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/>
          <p:cNvSpPr/>
          <p:nvPr userDrawn="1"/>
        </p:nvSpPr>
        <p:spPr>
          <a:xfrm>
            <a:off x="8148031" y="482355"/>
            <a:ext cx="91440" cy="9144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Isosceles Triangle 20"/>
          <p:cNvSpPr/>
          <p:nvPr userDrawn="1"/>
        </p:nvSpPr>
        <p:spPr>
          <a:xfrm>
            <a:off x="8392897" y="511467"/>
            <a:ext cx="45719" cy="5361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/>
          <p:cNvSpPr/>
          <p:nvPr userDrawn="1"/>
        </p:nvSpPr>
        <p:spPr>
          <a:xfrm>
            <a:off x="8627489" y="509757"/>
            <a:ext cx="45719" cy="5361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6160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0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3000"/>
            <a:ext cx="9144000" cy="3429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9" y="274320"/>
            <a:ext cx="8382437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033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2"/>
            <a:ext cx="4114800" cy="42976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4498848" cy="4572000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30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0"/>
            <a:ext cx="4114800" cy="42976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4498975" cy="4572000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379926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3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496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976"/>
            <a:ext cx="9133377" cy="5137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1828800"/>
            <a:ext cx="7772400" cy="329184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48" y="2441448"/>
            <a:ext cx="7772400" cy="630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88153" y="-9722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611139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294698" y="384048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4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5" y="1261872"/>
            <a:ext cx="4114800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4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2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5536692" cy="33192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5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080" y="4800600"/>
            <a:ext cx="45720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048" y="4800600"/>
            <a:ext cx="2286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0" r:id="rId2"/>
    <p:sldLayoutId id="2147483813" r:id="rId3"/>
    <p:sldLayoutId id="2147483724" r:id="rId4"/>
    <p:sldLayoutId id="2147483725" r:id="rId5"/>
    <p:sldLayoutId id="2147483709" r:id="rId6"/>
    <p:sldLayoutId id="2147483711" r:id="rId7"/>
    <p:sldLayoutId id="2147483726" r:id="rId8"/>
    <p:sldLayoutId id="2147483793" r:id="rId9"/>
    <p:sldLayoutId id="2147483794" r:id="rId10"/>
    <p:sldLayoutId id="2147483720" r:id="rId11"/>
    <p:sldLayoutId id="2147483783" r:id="rId12"/>
    <p:sldLayoutId id="2147483784" r:id="rId13"/>
    <p:sldLayoutId id="2147483727" r:id="rId14"/>
    <p:sldLayoutId id="2147483776" r:id="rId15"/>
    <p:sldLayoutId id="2147483806" r:id="rId16"/>
    <p:sldLayoutId id="2147483807" r:id="rId17"/>
    <p:sldLayoutId id="2147483781" r:id="rId18"/>
    <p:sldLayoutId id="2147483808" r:id="rId19"/>
    <p:sldLayoutId id="2147483809" r:id="rId20"/>
    <p:sldLayoutId id="2147483797" r:id="rId21"/>
    <p:sldLayoutId id="2147483798" r:id="rId22"/>
    <p:sldLayoutId id="2147483799" r:id="rId23"/>
    <p:sldLayoutId id="2147483700" r:id="rId24"/>
    <p:sldLayoutId id="2147483663" r:id="rId25"/>
    <p:sldLayoutId id="2147483683" r:id="rId26"/>
    <p:sldLayoutId id="2147483682" r:id="rId27"/>
    <p:sldLayoutId id="2147483664" r:id="rId28"/>
    <p:sldLayoutId id="2147483670" r:id="rId29"/>
    <p:sldLayoutId id="2147483733" r:id="rId30"/>
    <p:sldLayoutId id="2147483782" r:id="rId31"/>
    <p:sldLayoutId id="2147483672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30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6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10/24/2019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080" y="4800600"/>
            <a:ext cx="45720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048" y="4800600"/>
            <a:ext cx="2286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1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46" r:id="rId32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594" indent="-228594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189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783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378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8.jpeg"/><Relationship Id="rId16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39.jpe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8.emf"/><Relationship Id="rId3" Type="http://schemas.openxmlformats.org/officeDocument/2006/relationships/image" Target="../media/image62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66.jpeg"/><Relationship Id="rId17" Type="http://schemas.openxmlformats.org/officeDocument/2006/relationships/image" Target="../media/image53.png"/><Relationship Id="rId2" Type="http://schemas.openxmlformats.org/officeDocument/2006/relationships/image" Target="../media/image61.png"/><Relationship Id="rId16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11" Type="http://schemas.openxmlformats.org/officeDocument/2006/relationships/image" Target="../media/image65.jpeg"/><Relationship Id="rId5" Type="http://schemas.openxmlformats.org/officeDocument/2006/relationships/image" Target="../media/image64.png"/><Relationship Id="rId15" Type="http://schemas.openxmlformats.org/officeDocument/2006/relationships/image" Target="../media/image57.png"/><Relationship Id="rId10" Type="http://schemas.microsoft.com/office/2007/relationships/diagramDrawing" Target="../diagrams/drawing1.xml"/><Relationship Id="rId4" Type="http://schemas.openxmlformats.org/officeDocument/2006/relationships/image" Target="../media/image63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7.jpeg"/><Relationship Id="rId4" Type="http://schemas.openxmlformats.org/officeDocument/2006/relationships/image" Target="../media/image72.png"/><Relationship Id="rId9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jpeg"/><Relationship Id="rId10" Type="http://schemas.openxmlformats.org/officeDocument/2006/relationships/image" Target="../media/image95.jpe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2019 Cognizant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4757277"/>
            <a:ext cx="8448675" cy="371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8612" y="1782793"/>
            <a:ext cx="8448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kern="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SGO </a:t>
            </a:r>
            <a:r>
              <a:rPr lang="en-US" b="1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Area: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Commercial– Field Force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Engagement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Name: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Mendel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Presenter : Raju Chowdhury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09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2" y="91032"/>
            <a:ext cx="8385048" cy="542919"/>
          </a:xfrm>
        </p:spPr>
        <p:txBody>
          <a:bodyPr/>
          <a:lstStyle/>
          <a:p>
            <a:r>
              <a:rPr lang="en-US" dirty="0"/>
              <a:t>Recommendation </a:t>
            </a:r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1285830" y="3941632"/>
            <a:ext cx="3803273" cy="673389"/>
            <a:chOff x="2855812" y="3821519"/>
            <a:chExt cx="3796005" cy="673389"/>
          </a:xfrm>
        </p:grpSpPr>
        <p:sp>
          <p:nvSpPr>
            <p:cNvPr id="75" name="Rounded Rectangle 74"/>
            <p:cNvSpPr/>
            <p:nvPr/>
          </p:nvSpPr>
          <p:spPr>
            <a:xfrm>
              <a:off x="2855812" y="3821519"/>
              <a:ext cx="3796005" cy="67338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7365"/>
              <a:endParaRPr lang="en-US" sz="1050" b="1" kern="0" dirty="0" smtClean="0">
                <a:solidFill>
                  <a:prstClr val="black"/>
                </a:solidFill>
                <a:latin typeface="+mj-lt"/>
                <a:cs typeface="Arial" charset="0"/>
              </a:endParaRPr>
            </a:p>
            <a:p>
              <a:pPr defTabSz="677365"/>
              <a:r>
                <a:rPr lang="en-US" sz="1000" kern="0" dirty="0" smtClean="0">
                  <a:solidFill>
                    <a:prstClr val="black"/>
                  </a:solidFill>
                  <a:latin typeface="+mj-lt"/>
                  <a:cs typeface="Arial" charset="0"/>
                </a:rPr>
                <a:t>                            Recommended target list </a:t>
              </a:r>
              <a:r>
                <a:rPr lang="en-US" sz="1000" kern="0" dirty="0">
                  <a:solidFill>
                    <a:prstClr val="black"/>
                  </a:solidFill>
                  <a:latin typeface="+mj-lt"/>
                  <a:cs typeface="Arial" charset="0"/>
                </a:rPr>
                <a:t>of </a:t>
              </a:r>
              <a:r>
                <a:rPr lang="en-US" sz="1000" kern="0" dirty="0" smtClean="0">
                  <a:solidFill>
                    <a:prstClr val="black"/>
                  </a:solidFill>
                  <a:latin typeface="+mj-lt"/>
                  <a:cs typeface="Arial" charset="0"/>
                </a:rPr>
                <a:t>HCP/ Accounts</a:t>
              </a:r>
            </a:p>
            <a:p>
              <a:pPr defTabSz="677365"/>
              <a:endParaRPr lang="en-US" sz="1000" kern="0" dirty="0">
                <a:solidFill>
                  <a:prstClr val="black"/>
                </a:solidFill>
                <a:latin typeface="+mj-lt"/>
                <a:cs typeface="Arial" charset="0"/>
              </a:endParaRPr>
            </a:p>
            <a:p>
              <a:pPr defTabSz="677365"/>
              <a:r>
                <a:rPr lang="en-US" sz="1000" kern="0" dirty="0" smtClean="0">
                  <a:solidFill>
                    <a:prstClr val="black"/>
                  </a:solidFill>
                  <a:latin typeface="+mj-lt"/>
                  <a:cs typeface="Arial" charset="0"/>
                </a:rPr>
                <a:t>                            Suggestions for next best plan/actions/offer</a:t>
              </a:r>
              <a:endParaRPr lang="en-US" sz="1000" kern="0" dirty="0">
                <a:solidFill>
                  <a:prstClr val="black"/>
                </a:solidFill>
                <a:latin typeface="+mj-lt"/>
                <a:cs typeface="Arial" charset="0"/>
              </a:endParaRPr>
            </a:p>
            <a:p>
              <a:pPr algn="ctr" defTabSz="677365"/>
              <a:endParaRPr lang="en-US" sz="1050" kern="0" dirty="0">
                <a:solidFill>
                  <a:prstClr val="black"/>
                </a:solidFill>
                <a:latin typeface="+mj-lt"/>
                <a:cs typeface="Arial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208655" y="3821520"/>
              <a:ext cx="158728" cy="12311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endParaRPr lang="en-US" sz="800" dirty="0" smtClean="0">
                <a:solidFill>
                  <a:schemeClr val="tx2"/>
                </a:solidFill>
              </a:endParaRPr>
            </a:p>
          </p:txBody>
        </p:sp>
      </p:grpSp>
      <p:pic>
        <p:nvPicPr>
          <p:cNvPr id="64" name="Picture 10" descr="Image result for insight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215" y="4008060"/>
            <a:ext cx="563989" cy="53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Content Placeholder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03" y="1542550"/>
            <a:ext cx="3149257" cy="2243874"/>
          </a:xfrm>
          <a:prstGeom prst="rect">
            <a:avLst/>
          </a:prstGeom>
          <a:ln w="158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" name="Straight Connector 28"/>
          <p:cNvCxnSpPr/>
          <p:nvPr/>
        </p:nvCxnSpPr>
        <p:spPr>
          <a:xfrm>
            <a:off x="5611091" y="995878"/>
            <a:ext cx="0" cy="32419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6310727" y="1093068"/>
            <a:ext cx="2114513" cy="289441"/>
          </a:xfrm>
          <a:prstGeom prst="roundRect">
            <a:avLst/>
          </a:prstGeom>
          <a:solidFill>
            <a:srgbClr val="FFFF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677365"/>
            <a:r>
              <a:rPr lang="en-US" sz="1100" b="1" kern="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Mendel Prototype Snapshot</a:t>
            </a:r>
            <a:endParaRPr lang="en-US" sz="1100" b="1" kern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ight Brace 30"/>
          <p:cNvSpPr/>
          <p:nvPr/>
        </p:nvSpPr>
        <p:spPr>
          <a:xfrm rot="5400000">
            <a:off x="3012763" y="3047495"/>
            <a:ext cx="365760" cy="127064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 3"/>
          <p:cNvSpPr>
            <a:spLocks noChangeAspect="1"/>
          </p:cNvSpPr>
          <p:nvPr/>
        </p:nvSpPr>
        <p:spPr bwMode="auto">
          <a:xfrm>
            <a:off x="2097593" y="3060283"/>
            <a:ext cx="2114952" cy="433111"/>
          </a:xfrm>
          <a:prstGeom prst="hexagon">
            <a:avLst/>
          </a:prstGeom>
          <a:ln w="12700">
            <a:solidFill>
              <a:schemeClr val="tx2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631" tIns="45631" rIns="45631" bIns="45631" anchor="ctr"/>
          <a:lstStyle/>
          <a:p>
            <a:pPr algn="ctr" defTabSz="910664"/>
            <a:endParaRPr lang="en-US" sz="500" kern="0" dirty="0">
              <a:solidFill>
                <a:sysClr val="windowText" lastClr="000000"/>
              </a:solidFill>
              <a:latin typeface="Calibri Light" panose="020F0302020204030204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51873" y="3063163"/>
            <a:ext cx="2060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kern="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 Engine</a:t>
            </a:r>
          </a:p>
          <a:p>
            <a:pPr algn="ctr"/>
            <a:r>
              <a:rPr lang="en-US" sz="1000" kern="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Hybrid Approach (ML + Rule Based)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0192" y="926135"/>
            <a:ext cx="1545611" cy="93736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7365"/>
            <a:r>
              <a:rPr lang="en-US" sz="1050" b="1" kern="0" dirty="0" smtClean="0">
                <a:solidFill>
                  <a:prstClr val="black"/>
                </a:solidFill>
                <a:latin typeface="+mj-lt"/>
                <a:cs typeface="Arial" charset="0"/>
              </a:rPr>
              <a:t>       </a:t>
            </a:r>
          </a:p>
          <a:p>
            <a:pPr marL="171450" indent="-171450" defTabSz="677365">
              <a:buFont typeface="Arial" panose="020B0604020202020204" pitchFamily="34" charset="0"/>
              <a:buChar char="•"/>
            </a:pPr>
            <a:endParaRPr lang="en-US" sz="1050" kern="0" dirty="0" smtClean="0">
              <a:solidFill>
                <a:prstClr val="black"/>
              </a:solidFill>
              <a:latin typeface="+mj-lt"/>
              <a:cs typeface="Arial" charset="0"/>
            </a:endParaRPr>
          </a:p>
          <a:p>
            <a:pPr marL="171450" indent="-171450" defTabSz="677365">
              <a:buFont typeface="Arial" panose="020B0604020202020204" pitchFamily="34" charset="0"/>
              <a:buChar char="•"/>
            </a:pPr>
            <a:endParaRPr lang="en-US" sz="1050" kern="0" dirty="0">
              <a:solidFill>
                <a:prstClr val="black"/>
              </a:solidFill>
              <a:latin typeface="+mj-lt"/>
              <a:cs typeface="Arial" charset="0"/>
            </a:endParaRPr>
          </a:p>
        </p:txBody>
      </p:sp>
      <p:pic>
        <p:nvPicPr>
          <p:cNvPr id="36" name="Picture 2" descr="Image result for data sour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" y="1131976"/>
            <a:ext cx="509528" cy="50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/>
          <p:nvPr/>
        </p:nvSpPr>
        <p:spPr>
          <a:xfrm>
            <a:off x="4164079" y="856838"/>
            <a:ext cx="1149995" cy="99404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100" b="1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lvl="0" algn="ctr"/>
            <a:endParaRPr lang="en-US" sz="1100" b="1" dirty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lvl="0" algn="ctr"/>
            <a:endParaRPr lang="en-US" sz="1100" b="1" dirty="0" smtClean="0">
              <a:solidFill>
                <a:schemeClr val="tx2"/>
              </a:solidFill>
              <a:latin typeface="Calibri" panose="020F0502020204030204" pitchFamily="34" charset="0"/>
            </a:endParaRPr>
          </a:p>
          <a:p>
            <a:pPr lvl="0" algn="ctr"/>
            <a:r>
              <a:rPr lang="en-US" sz="1100" b="1" dirty="0" smtClean="0">
                <a:solidFill>
                  <a:schemeClr val="tx2"/>
                </a:solidFill>
                <a:latin typeface="Calibri" panose="020F0502020204030204" pitchFamily="34" charset="0"/>
              </a:rPr>
              <a:t>Customer </a:t>
            </a:r>
            <a:r>
              <a:rPr lang="en-US" sz="1100" b="1" dirty="0">
                <a:solidFill>
                  <a:schemeClr val="tx2"/>
                </a:solidFill>
                <a:latin typeface="Calibri" panose="020F0502020204030204" pitchFamily="34" charset="0"/>
              </a:rPr>
              <a:t>360 Data Store</a:t>
            </a:r>
            <a:endParaRPr lang="en-IN" sz="11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08298" y="3275673"/>
            <a:ext cx="1188720" cy="6665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53102" y="2503556"/>
            <a:ext cx="18920" cy="54864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08298" y="1875742"/>
            <a:ext cx="7799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573823" y="1393672"/>
            <a:ext cx="548640" cy="12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756927" y="1842074"/>
            <a:ext cx="6290" cy="143206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214577" y="3268090"/>
            <a:ext cx="548640" cy="10915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564946" y="1393672"/>
            <a:ext cx="588156" cy="726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4" y="3020376"/>
            <a:ext cx="588208" cy="46150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452127" y="3472337"/>
            <a:ext cx="109678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kern="0" dirty="0" smtClean="0">
                <a:solidFill>
                  <a:prstClr val="black"/>
                </a:solidFill>
                <a:cs typeface="Arial" charset="0"/>
              </a:rPr>
              <a:t>Propensity Score</a:t>
            </a:r>
            <a:endParaRPr lang="en-US" sz="9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5" y="894879"/>
            <a:ext cx="763574" cy="539779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1957956" y="1237789"/>
            <a:ext cx="931494" cy="306738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7365"/>
            <a:r>
              <a:rPr lang="en-US" sz="1000" b="1" kern="0" dirty="0" smtClean="0">
                <a:solidFill>
                  <a:prstClr val="black"/>
                </a:solidFill>
                <a:latin typeface="+mj-lt"/>
                <a:cs typeface="Arial" charset="0"/>
              </a:rPr>
              <a:t>Cluster Analysis</a:t>
            </a:r>
            <a:endParaRPr lang="en-US" sz="1000" b="1" kern="0" dirty="0">
              <a:solidFill>
                <a:prstClr val="black"/>
              </a:solidFill>
              <a:latin typeface="+mj-lt"/>
              <a:cs typeface="Arial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04412" y="2364133"/>
            <a:ext cx="1280160" cy="33282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7365"/>
            <a:r>
              <a:rPr lang="en-US" sz="1000" b="1" kern="0" dirty="0" smtClean="0">
                <a:solidFill>
                  <a:prstClr val="black"/>
                </a:solidFill>
                <a:latin typeface="+mj-lt"/>
                <a:cs typeface="Arial" charset="0"/>
              </a:rPr>
              <a:t>Classification</a:t>
            </a:r>
          </a:p>
          <a:p>
            <a:pPr algn="ctr" defTabSz="677365"/>
            <a:r>
              <a:rPr lang="en-US" sz="1000" b="1" kern="0" dirty="0" smtClean="0">
                <a:solidFill>
                  <a:prstClr val="black"/>
                </a:solidFill>
                <a:latin typeface="+mj-lt"/>
                <a:cs typeface="Arial" charset="0"/>
              </a:rPr>
              <a:t>Model</a:t>
            </a:r>
            <a:endParaRPr lang="en-US" sz="1000" b="1" kern="0" dirty="0">
              <a:solidFill>
                <a:prstClr val="black"/>
              </a:solidFill>
              <a:latin typeface="+mj-lt"/>
              <a:cs typeface="Arial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152358" y="1395903"/>
            <a:ext cx="1769" cy="49183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80" y="1842074"/>
            <a:ext cx="845591" cy="561638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2839159" y="2313521"/>
            <a:ext cx="6819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kern="0" dirty="0" smtClean="0">
                <a:solidFill>
                  <a:prstClr val="black"/>
                </a:solidFill>
                <a:cs typeface="Arial" charset="0"/>
              </a:rPr>
              <a:t>Segment</a:t>
            </a:r>
            <a:endParaRPr lang="en-US" sz="900" dirty="0"/>
          </a:p>
        </p:txBody>
      </p:sp>
      <p:sp>
        <p:nvSpPr>
          <p:cNvPr id="94" name="Rectangle 93"/>
          <p:cNvSpPr/>
          <p:nvPr/>
        </p:nvSpPr>
        <p:spPr>
          <a:xfrm>
            <a:off x="280723" y="1016560"/>
            <a:ext cx="15674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kern="0" dirty="0" smtClean="0">
                <a:solidFill>
                  <a:prstClr val="black"/>
                </a:solidFill>
                <a:cs typeface="Arial" charset="0"/>
              </a:rPr>
              <a:t>Client System</a:t>
            </a:r>
            <a:endParaRPr lang="en-US" sz="900" b="1" dirty="0"/>
          </a:p>
        </p:txBody>
      </p:sp>
      <p:sp>
        <p:nvSpPr>
          <p:cNvPr id="95" name="Rectangle 94"/>
          <p:cNvSpPr/>
          <p:nvPr/>
        </p:nvSpPr>
        <p:spPr>
          <a:xfrm>
            <a:off x="393980" y="1250750"/>
            <a:ext cx="13037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5512"/>
            <a:r>
              <a:rPr lang="en-US" sz="1000" dirty="0" smtClean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Affiliation, Alignment, Call Activity, Call Plan</a:t>
            </a:r>
            <a:endParaRPr lang="en-US" sz="1000" dirty="0">
              <a:solidFill>
                <a:srgbClr val="1414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5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2" y="91032"/>
            <a:ext cx="8385048" cy="542919"/>
          </a:xfrm>
        </p:spPr>
        <p:txBody>
          <a:bodyPr>
            <a:normAutofit/>
          </a:bodyPr>
          <a:lstStyle/>
          <a:p>
            <a:r>
              <a:rPr lang="en-US" dirty="0" smtClean="0"/>
              <a:t>Converting information to tactical action..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4" descr="Image result for doctor with mobi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8" y="1128535"/>
            <a:ext cx="446251" cy="44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072482" y="1815489"/>
            <a:ext cx="1956654" cy="2823732"/>
            <a:chOff x="1082873" y="1600057"/>
            <a:chExt cx="1956654" cy="28237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422" y="1600057"/>
              <a:ext cx="1954105" cy="2823732"/>
            </a:xfrm>
            <a:prstGeom prst="rect">
              <a:avLst/>
            </a:prstGeom>
          </p:spPr>
        </p:pic>
        <p:sp>
          <p:nvSpPr>
            <p:cNvPr id="10" name="Flowchart: Connector 9"/>
            <p:cNvSpPr/>
            <p:nvPr/>
          </p:nvSpPr>
          <p:spPr>
            <a:xfrm>
              <a:off x="1489273" y="1600057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1164153" y="2112919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1082873" y="2692039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1174313" y="3362599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1438473" y="3941719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 rot="10800000">
            <a:off x="5962647" y="1815489"/>
            <a:ext cx="1956654" cy="2823732"/>
            <a:chOff x="1082873" y="1600057"/>
            <a:chExt cx="1956654" cy="28237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5422" y="1600057"/>
              <a:ext cx="1954105" cy="2823732"/>
            </a:xfrm>
            <a:prstGeom prst="rect">
              <a:avLst/>
            </a:prstGeom>
          </p:spPr>
        </p:pic>
        <p:sp>
          <p:nvSpPr>
            <p:cNvPr id="17" name="Flowchart: Connector 16"/>
            <p:cNvSpPr/>
            <p:nvPr/>
          </p:nvSpPr>
          <p:spPr>
            <a:xfrm>
              <a:off x="1489273" y="1600057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1164153" y="2112919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1082873" y="2692039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1174313" y="3362599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1438473" y="3941719"/>
              <a:ext cx="487680" cy="462062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2" name="Picture 4" descr="Image result for twee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82" y="1803293"/>
            <a:ext cx="504737" cy="5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websi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01" y="2964453"/>
            <a:ext cx="308801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49" y="2433660"/>
            <a:ext cx="310713" cy="2696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84044" y="1353454"/>
            <a:ext cx="275925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</a:t>
            </a:r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John channels of communication</a:t>
            </a:r>
            <a:endParaRPr lang="en-US" sz="14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09603" y="2234954"/>
            <a:ext cx="1743597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Scrapping</a:t>
            </a:r>
            <a:endParaRPr lang="en-US" sz="14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29065" y="3089411"/>
            <a:ext cx="110685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77347" y="3959744"/>
            <a:ext cx="1188720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indent="-171450"/>
            <a:r>
              <a:rPr lang="en-US" sz="14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5512" y="1747136"/>
            <a:ext cx="16542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Tweets.. Are </a:t>
            </a: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any </a:t>
            </a:r>
            <a:r>
              <a:rPr lang="en-US" sz="9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effects </a:t>
            </a:r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Patients </a:t>
            </a:r>
            <a:endParaRPr lang="en-US" sz="900" b="1" i="1" dirty="0" smtClean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Brand 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9815" y="2315789"/>
            <a:ext cx="11144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Posts.. Attending </a:t>
            </a: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endParaRPr lang="en-US" sz="900" b="1" i="1" dirty="0" smtClean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Speaker Program</a:t>
            </a:r>
          </a:p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Seattle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4009" y="28358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Searches!  </a:t>
            </a:r>
          </a:p>
          <a:p>
            <a:r>
              <a:rPr lang="en-US" sz="9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Medication Guide </a:t>
            </a:r>
            <a:endParaRPr lang="en-US" sz="900" b="1" i="1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Brand Website </a:t>
            </a:r>
            <a:endParaRPr lang="en-US" sz="900" b="1" i="1" dirty="0" smtClean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77526" y="3105159"/>
            <a:ext cx="731520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</a:t>
            </a:r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14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04676" y="2259072"/>
            <a:ext cx="1640655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Behavioral Analysis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96284" y="1320668"/>
            <a:ext cx="2241224" cy="6463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Rep’s </a:t>
            </a:r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recommended </a:t>
            </a:r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ction for Dr. John</a:t>
            </a:r>
            <a:endParaRPr lang="en-US" sz="1400" b="1" i="1" dirty="0" smtClean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endParaRPr lang="en-US" sz="14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3" name="Picture 8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98" y="1292917"/>
            <a:ext cx="561976" cy="4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drug safety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873" y="1919702"/>
            <a:ext cx="302877" cy="30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7795377" y="3702507"/>
            <a:ext cx="16542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 Approval to fund </a:t>
            </a:r>
          </a:p>
          <a:p>
            <a:r>
              <a:rPr lang="en-US" sz="10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Johns research </a:t>
            </a:r>
          </a:p>
        </p:txBody>
      </p:sp>
      <p:pic>
        <p:nvPicPr>
          <p:cNvPr id="46" name="Picture 6" descr="Image result for speaker program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15" y="2436378"/>
            <a:ext cx="420697" cy="42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7833243" y="2442879"/>
            <a:ext cx="16542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Scheduled a </a:t>
            </a:r>
          </a:p>
          <a:p>
            <a:r>
              <a:rPr lang="en-US" sz="10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KOL Meeting</a:t>
            </a:r>
            <a:endParaRPr lang="en-US" sz="10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84021" y="1924192"/>
            <a:ext cx="16542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Safety Messages Emailed</a:t>
            </a:r>
            <a:endParaRPr lang="en-US" sz="10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802" y="3131013"/>
            <a:ext cx="365760" cy="36576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52624" y="362895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Publication and </a:t>
            </a:r>
          </a:p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Information</a:t>
            </a:r>
            <a:endParaRPr lang="en-US" sz="9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" name="Picture 22" descr="Image result for research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99" y="3628955"/>
            <a:ext cx="311013" cy="31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7905478" y="3069377"/>
            <a:ext cx="16542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Medication Guide is Emailed</a:t>
            </a:r>
            <a:endParaRPr lang="en-US" sz="10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93390" y="3985431"/>
            <a:ext cx="1371600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Feedback </a:t>
            </a:r>
            <a:r>
              <a:rPr lang="en-US" sz="14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Ratings</a:t>
            </a:r>
          </a:p>
        </p:txBody>
      </p:sp>
      <p:pic>
        <p:nvPicPr>
          <p:cNvPr id="54" name="Picture 24" descr="Image result for research funding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129" y="3702975"/>
            <a:ext cx="401208" cy="40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411769" y="4230100"/>
            <a:ext cx="1136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Affiliated Accounts</a:t>
            </a:r>
          </a:p>
          <a:p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Information</a:t>
            </a:r>
            <a:endParaRPr lang="en-US" sz="9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16" y="4264088"/>
            <a:ext cx="322605" cy="322605"/>
          </a:xfrm>
          <a:prstGeom prst="rect">
            <a:avLst/>
          </a:prstGeom>
        </p:spPr>
      </p:pic>
      <p:pic>
        <p:nvPicPr>
          <p:cNvPr id="57" name="Picture 28" descr="Image result for affiliated accounts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39" y="4114730"/>
            <a:ext cx="547680" cy="54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7452072" y="4286902"/>
            <a:ext cx="16542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 Account Identification for Better Targeting</a:t>
            </a:r>
            <a:endParaRPr lang="en-US" sz="1000" b="1" i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335279" y="636460"/>
            <a:ext cx="9479279" cy="624352"/>
            <a:chOff x="-934038" y="868898"/>
            <a:chExt cx="10424160" cy="65248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6478" y="868898"/>
              <a:ext cx="7334145" cy="469249"/>
            </a:xfrm>
            <a:prstGeom prst="rect">
              <a:avLst/>
            </a:prstGeom>
          </p:spPr>
        </p:pic>
        <p:sp>
          <p:nvSpPr>
            <p:cNvPr id="62" name="Minus 61"/>
            <p:cNvSpPr/>
            <p:nvPr/>
          </p:nvSpPr>
          <p:spPr>
            <a:xfrm>
              <a:off x="-934038" y="1220236"/>
              <a:ext cx="10424160" cy="301151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6"/>
          <a:srcRect l="26396" t="3923" r="16597" b="4656"/>
          <a:stretch/>
        </p:blipFill>
        <p:spPr>
          <a:xfrm>
            <a:off x="3641044" y="2417929"/>
            <a:ext cx="1609667" cy="1565653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3418851" y="1507407"/>
            <a:ext cx="20361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Mendel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306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develop customized </a:t>
            </a:r>
            <a:r>
              <a:rPr lang="en-US" dirty="0"/>
              <a:t>p</a:t>
            </a:r>
            <a:r>
              <a:rPr lang="en-US" dirty="0" smtClean="0"/>
              <a:t>hysician </a:t>
            </a:r>
            <a:r>
              <a:rPr lang="en-US" dirty="0"/>
              <a:t>j</a:t>
            </a:r>
            <a:r>
              <a:rPr lang="en-US" dirty="0" smtClean="0"/>
              <a:t>ourney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1536" y="946115"/>
            <a:ext cx="1310459" cy="313578"/>
            <a:chOff x="1378424" y="354842"/>
            <a:chExt cx="1821976" cy="259307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1378424" y="354842"/>
              <a:ext cx="382137" cy="259307"/>
            </a:xfrm>
            <a:prstGeom prst="line">
              <a:avLst/>
            </a:prstGeom>
            <a:ln>
              <a:solidFill>
                <a:srgbClr val="638F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760561" y="354842"/>
              <a:ext cx="1439839" cy="0"/>
            </a:xfrm>
            <a:prstGeom prst="line">
              <a:avLst/>
            </a:prstGeom>
            <a:ln>
              <a:solidFill>
                <a:srgbClr val="638F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10800000" flipH="1">
            <a:off x="609686" y="3667440"/>
            <a:ext cx="1320301" cy="277183"/>
            <a:chOff x="1378424" y="354842"/>
            <a:chExt cx="1821976" cy="259307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1378424" y="354842"/>
              <a:ext cx="382137" cy="259307"/>
            </a:xfrm>
            <a:prstGeom prst="line">
              <a:avLst/>
            </a:prstGeom>
            <a:ln>
              <a:solidFill>
                <a:srgbClr val="638F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60561" y="354842"/>
              <a:ext cx="1439839" cy="0"/>
            </a:xfrm>
            <a:prstGeom prst="line">
              <a:avLst/>
            </a:prstGeom>
            <a:ln>
              <a:solidFill>
                <a:srgbClr val="638F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23797" y="1905241"/>
            <a:ext cx="8603728" cy="612395"/>
            <a:chOff x="1378424" y="354842"/>
            <a:chExt cx="1802675" cy="259307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1378424" y="354842"/>
              <a:ext cx="306540" cy="259307"/>
            </a:xfrm>
            <a:prstGeom prst="line">
              <a:avLst/>
            </a:prstGeom>
            <a:ln w="28575">
              <a:solidFill>
                <a:srgbClr val="638F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686715" y="354842"/>
              <a:ext cx="1494384" cy="0"/>
            </a:xfrm>
            <a:prstGeom prst="line">
              <a:avLst/>
            </a:prstGeom>
            <a:ln w="28575">
              <a:solidFill>
                <a:srgbClr val="638F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>
            <a:off x="197533" y="2555144"/>
            <a:ext cx="1481902" cy="606756"/>
          </a:xfrm>
          <a:prstGeom prst="line">
            <a:avLst/>
          </a:prstGeom>
          <a:ln w="28575">
            <a:solidFill>
              <a:srgbClr val="638F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751" y="643307"/>
            <a:ext cx="134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Calibri" panose="020F0502020204030204" pitchFamily="34" charset="0"/>
              </a:rPr>
              <a:t>JOHN, </a:t>
            </a:r>
            <a:r>
              <a:rPr lang="en-US" sz="800" b="1" dirty="0" smtClean="0">
                <a:latin typeface="Calibri" panose="020F0502020204030204" pitchFamily="34" charset="0"/>
              </a:rPr>
              <a:t>56 years</a:t>
            </a:r>
          </a:p>
          <a:p>
            <a:r>
              <a:rPr lang="en-US" sz="800" b="1" dirty="0" smtClean="0">
                <a:latin typeface="Calibri" panose="020F0502020204030204" pitchFamily="34" charset="0"/>
              </a:rPr>
              <a:t>22 Years of </a:t>
            </a:r>
            <a:r>
              <a:rPr lang="en-US" sz="800" b="1" dirty="0" err="1" smtClean="0">
                <a:latin typeface="Calibri" panose="020F0502020204030204" pitchFamily="34" charset="0"/>
              </a:rPr>
              <a:t>Exp</a:t>
            </a:r>
            <a:endParaRPr lang="en-US" sz="800" b="1" dirty="0"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5049" y="3942439"/>
            <a:ext cx="9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latin typeface="Calibri" panose="020F0502020204030204" pitchFamily="34" charset="0"/>
              </a:rPr>
              <a:t>Kraig, 37 years</a:t>
            </a:r>
          </a:p>
          <a:p>
            <a:r>
              <a:rPr lang="en-US" sz="900" b="1" dirty="0" smtClean="0">
                <a:latin typeface="Calibri" panose="020F0502020204030204" pitchFamily="34" charset="0"/>
              </a:rPr>
              <a:t>6 Years of </a:t>
            </a:r>
            <a:r>
              <a:rPr lang="en-US" sz="900" b="1" dirty="0" err="1" smtClean="0">
                <a:latin typeface="Calibri" panose="020F0502020204030204" pitchFamily="34" charset="0"/>
              </a:rPr>
              <a:t>Exp</a:t>
            </a:r>
            <a:endParaRPr lang="en-US" sz="900" b="1" dirty="0">
              <a:latin typeface="Calibri" panose="020F050202020403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4429459" y="1952661"/>
            <a:ext cx="986062" cy="352529"/>
          </a:xfrm>
          <a:custGeom>
            <a:avLst/>
            <a:gdLst>
              <a:gd name="connsiteX0" fmla="*/ 0 w 1336682"/>
              <a:gd name="connsiteY0" fmla="*/ 57363 h 573629"/>
              <a:gd name="connsiteX1" fmla="*/ 57363 w 1336682"/>
              <a:gd name="connsiteY1" fmla="*/ 0 h 573629"/>
              <a:gd name="connsiteX2" fmla="*/ 1279319 w 1336682"/>
              <a:gd name="connsiteY2" fmla="*/ 0 h 573629"/>
              <a:gd name="connsiteX3" fmla="*/ 1336682 w 1336682"/>
              <a:gd name="connsiteY3" fmla="*/ 57363 h 573629"/>
              <a:gd name="connsiteX4" fmla="*/ 1336682 w 1336682"/>
              <a:gd name="connsiteY4" fmla="*/ 516266 h 573629"/>
              <a:gd name="connsiteX5" fmla="*/ 1279319 w 1336682"/>
              <a:gd name="connsiteY5" fmla="*/ 573629 h 573629"/>
              <a:gd name="connsiteX6" fmla="*/ 57363 w 1336682"/>
              <a:gd name="connsiteY6" fmla="*/ 573629 h 573629"/>
              <a:gd name="connsiteX7" fmla="*/ 0 w 1336682"/>
              <a:gd name="connsiteY7" fmla="*/ 516266 h 573629"/>
              <a:gd name="connsiteX8" fmla="*/ 0 w 1336682"/>
              <a:gd name="connsiteY8" fmla="*/ 57363 h 57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682" h="573629">
                <a:moveTo>
                  <a:pt x="0" y="57363"/>
                </a:moveTo>
                <a:cubicBezTo>
                  <a:pt x="0" y="25682"/>
                  <a:pt x="25682" y="0"/>
                  <a:pt x="57363" y="0"/>
                </a:cubicBezTo>
                <a:lnTo>
                  <a:pt x="1279319" y="0"/>
                </a:lnTo>
                <a:cubicBezTo>
                  <a:pt x="1311000" y="0"/>
                  <a:pt x="1336682" y="25682"/>
                  <a:pt x="1336682" y="57363"/>
                </a:cubicBezTo>
                <a:lnTo>
                  <a:pt x="1336682" y="516266"/>
                </a:lnTo>
                <a:cubicBezTo>
                  <a:pt x="1336682" y="547947"/>
                  <a:pt x="1311000" y="573629"/>
                  <a:pt x="1279319" y="573629"/>
                </a:cubicBezTo>
                <a:lnTo>
                  <a:pt x="57363" y="573629"/>
                </a:lnTo>
                <a:cubicBezTo>
                  <a:pt x="25682" y="573629"/>
                  <a:pt x="0" y="547947"/>
                  <a:pt x="0" y="516266"/>
                </a:cubicBezTo>
                <a:lnTo>
                  <a:pt x="0" y="57363"/>
                </a:lnTo>
                <a:close/>
              </a:path>
            </a:pathLst>
          </a:custGeom>
          <a:solidFill>
            <a:srgbClr val="B9CDE5"/>
          </a:solidFill>
          <a:ln>
            <a:solidFill>
              <a:srgbClr val="638FC5"/>
            </a:solidFill>
          </a:ln>
          <a:effectLst/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606" tIns="52606" rIns="52606" bIns="52606" numCol="1" spcCol="1270" anchor="ctr" anchorCtr="0">
            <a:noAutofit/>
          </a:bodyPr>
          <a:lstStyle/>
          <a:p>
            <a:pPr algn="ctr" defTabSz="4667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NLP</a:t>
            </a:r>
            <a:endParaRPr lang="en-US" sz="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618239" y="1952661"/>
            <a:ext cx="986062" cy="363880"/>
          </a:xfrm>
          <a:custGeom>
            <a:avLst/>
            <a:gdLst>
              <a:gd name="connsiteX0" fmla="*/ 0 w 1336682"/>
              <a:gd name="connsiteY0" fmla="*/ 59210 h 592099"/>
              <a:gd name="connsiteX1" fmla="*/ 59210 w 1336682"/>
              <a:gd name="connsiteY1" fmla="*/ 0 h 592099"/>
              <a:gd name="connsiteX2" fmla="*/ 1277472 w 1336682"/>
              <a:gd name="connsiteY2" fmla="*/ 0 h 592099"/>
              <a:gd name="connsiteX3" fmla="*/ 1336682 w 1336682"/>
              <a:gd name="connsiteY3" fmla="*/ 59210 h 592099"/>
              <a:gd name="connsiteX4" fmla="*/ 1336682 w 1336682"/>
              <a:gd name="connsiteY4" fmla="*/ 532889 h 592099"/>
              <a:gd name="connsiteX5" fmla="*/ 1277472 w 1336682"/>
              <a:gd name="connsiteY5" fmla="*/ 592099 h 592099"/>
              <a:gd name="connsiteX6" fmla="*/ 59210 w 1336682"/>
              <a:gd name="connsiteY6" fmla="*/ 592099 h 592099"/>
              <a:gd name="connsiteX7" fmla="*/ 0 w 1336682"/>
              <a:gd name="connsiteY7" fmla="*/ 532889 h 592099"/>
              <a:gd name="connsiteX8" fmla="*/ 0 w 1336682"/>
              <a:gd name="connsiteY8" fmla="*/ 59210 h 59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682" h="592099">
                <a:moveTo>
                  <a:pt x="0" y="59210"/>
                </a:moveTo>
                <a:cubicBezTo>
                  <a:pt x="0" y="26509"/>
                  <a:pt x="26509" y="0"/>
                  <a:pt x="59210" y="0"/>
                </a:cubicBezTo>
                <a:lnTo>
                  <a:pt x="1277472" y="0"/>
                </a:lnTo>
                <a:cubicBezTo>
                  <a:pt x="1310173" y="0"/>
                  <a:pt x="1336682" y="26509"/>
                  <a:pt x="1336682" y="59210"/>
                </a:cubicBezTo>
                <a:lnTo>
                  <a:pt x="1336682" y="532889"/>
                </a:lnTo>
                <a:cubicBezTo>
                  <a:pt x="1336682" y="565590"/>
                  <a:pt x="1310173" y="592099"/>
                  <a:pt x="1277472" y="592099"/>
                </a:cubicBezTo>
                <a:lnTo>
                  <a:pt x="59210" y="592099"/>
                </a:lnTo>
                <a:cubicBezTo>
                  <a:pt x="26509" y="592099"/>
                  <a:pt x="0" y="565590"/>
                  <a:pt x="0" y="532889"/>
                </a:cubicBezTo>
                <a:lnTo>
                  <a:pt x="0" y="59210"/>
                </a:lnTo>
                <a:close/>
              </a:path>
            </a:pathLst>
          </a:custGeom>
          <a:solidFill>
            <a:srgbClr val="B9CDE5"/>
          </a:solidFill>
          <a:ln>
            <a:solidFill>
              <a:srgbClr val="638FC5"/>
            </a:solidFill>
          </a:ln>
          <a:effectLst/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606" tIns="52606" rIns="52606" bIns="52606" numCol="1" spcCol="1270" anchor="ctr" anchorCtr="0">
            <a:noAutofit/>
          </a:bodyPr>
          <a:lstStyle/>
          <a:p>
            <a:pPr algn="ctr" defTabSz="4667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Sentimental Analysis</a:t>
            </a:r>
            <a:endParaRPr lang="en-US" sz="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868452" y="2222328"/>
            <a:ext cx="986062" cy="492883"/>
          </a:xfrm>
          <a:custGeom>
            <a:avLst/>
            <a:gdLst>
              <a:gd name="connsiteX0" fmla="*/ 0 w 1336682"/>
              <a:gd name="connsiteY0" fmla="*/ 80201 h 802009"/>
              <a:gd name="connsiteX1" fmla="*/ 80201 w 1336682"/>
              <a:gd name="connsiteY1" fmla="*/ 0 h 802009"/>
              <a:gd name="connsiteX2" fmla="*/ 1256481 w 1336682"/>
              <a:gd name="connsiteY2" fmla="*/ 0 h 802009"/>
              <a:gd name="connsiteX3" fmla="*/ 1336682 w 1336682"/>
              <a:gd name="connsiteY3" fmla="*/ 80201 h 802009"/>
              <a:gd name="connsiteX4" fmla="*/ 1336682 w 1336682"/>
              <a:gd name="connsiteY4" fmla="*/ 721808 h 802009"/>
              <a:gd name="connsiteX5" fmla="*/ 1256481 w 1336682"/>
              <a:gd name="connsiteY5" fmla="*/ 802009 h 802009"/>
              <a:gd name="connsiteX6" fmla="*/ 80201 w 1336682"/>
              <a:gd name="connsiteY6" fmla="*/ 802009 h 802009"/>
              <a:gd name="connsiteX7" fmla="*/ 0 w 1336682"/>
              <a:gd name="connsiteY7" fmla="*/ 721808 h 802009"/>
              <a:gd name="connsiteX8" fmla="*/ 0 w 1336682"/>
              <a:gd name="connsiteY8" fmla="*/ 80201 h 802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682" h="802009">
                <a:moveTo>
                  <a:pt x="0" y="80201"/>
                </a:moveTo>
                <a:cubicBezTo>
                  <a:pt x="0" y="35907"/>
                  <a:pt x="35907" y="0"/>
                  <a:pt x="80201" y="0"/>
                </a:cubicBezTo>
                <a:lnTo>
                  <a:pt x="1256481" y="0"/>
                </a:lnTo>
                <a:cubicBezTo>
                  <a:pt x="1300775" y="0"/>
                  <a:pt x="1336682" y="35907"/>
                  <a:pt x="1336682" y="80201"/>
                </a:cubicBezTo>
                <a:lnTo>
                  <a:pt x="1336682" y="721808"/>
                </a:lnTo>
                <a:cubicBezTo>
                  <a:pt x="1336682" y="766102"/>
                  <a:pt x="1300775" y="802009"/>
                  <a:pt x="1256481" y="802009"/>
                </a:cubicBezTo>
                <a:lnTo>
                  <a:pt x="80201" y="802009"/>
                </a:lnTo>
                <a:cubicBezTo>
                  <a:pt x="35907" y="802009"/>
                  <a:pt x="0" y="766102"/>
                  <a:pt x="0" y="721808"/>
                </a:cubicBezTo>
                <a:lnTo>
                  <a:pt x="0" y="80201"/>
                </a:lnTo>
                <a:close/>
              </a:path>
            </a:pathLst>
          </a:custGeom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9050" tIns="49050" rIns="49050" bIns="49050" numCol="1" spcCol="1270" anchor="ctr" anchorCtr="0">
            <a:noAutofit/>
          </a:bodyPr>
          <a:lstStyle/>
          <a:p>
            <a:pPr algn="ctr" defTabSz="366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75" dirty="0">
                <a:latin typeface="Calibri" panose="020F0502020204030204" pitchFamily="34" charset="0"/>
              </a:rPr>
              <a:t>Customized Offers for Customers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4058843" y="2208038"/>
            <a:ext cx="296392" cy="38303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" panose="020F0502020204030204" pitchFamily="34" charset="0"/>
            </a:endParaRPr>
          </a:p>
        </p:txBody>
      </p:sp>
      <p:pic>
        <p:nvPicPr>
          <p:cNvPr id="33" name="Picture 10" descr="http://i2.wp.com/www.autoalert.me.uk/images/icons/JobsIconOrange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503" y="1148085"/>
            <a:ext cx="375725" cy="37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/>
          <p:nvPr/>
        </p:nvSpPr>
        <p:spPr>
          <a:xfrm>
            <a:off x="4353385" y="633982"/>
            <a:ext cx="3508276" cy="3800240"/>
          </a:xfrm>
          <a:prstGeom prst="roundRect">
            <a:avLst>
              <a:gd name="adj" fmla="val 4974"/>
            </a:avLst>
          </a:prstGeom>
          <a:noFill/>
          <a:ln w="63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" panose="020F050202020403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 rot="5400000">
            <a:off x="7830971" y="3439838"/>
            <a:ext cx="1188720" cy="822960"/>
          </a:xfrm>
          <a:prstGeom prst="roundRect">
            <a:avLst>
              <a:gd name="adj" fmla="val 1050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b="1" dirty="0">
                <a:latin typeface="Calibri" panose="020F0502020204030204" pitchFamily="34" charset="0"/>
              </a:rPr>
              <a:t>Brand loyalty </a:t>
            </a:r>
          </a:p>
          <a:p>
            <a:pPr algn="ctr"/>
            <a:endParaRPr lang="en-US" sz="900" b="1" dirty="0">
              <a:latin typeface="Calibri" panose="020F0502020204030204" pitchFamily="34" charset="0"/>
            </a:endParaRPr>
          </a:p>
          <a:p>
            <a:pPr algn="ctr"/>
            <a:r>
              <a:rPr lang="en-US" sz="900" dirty="0">
                <a:latin typeface="Calibri" panose="020F0502020204030204" pitchFamily="34" charset="0"/>
              </a:rPr>
              <a:t> </a:t>
            </a:r>
            <a:r>
              <a:rPr lang="en-US" sz="900" dirty="0" smtClean="0">
                <a:latin typeface="Calibri" panose="020F0502020204030204" pitchFamily="34" charset="0"/>
              </a:rPr>
              <a:t>Customer Centric Approach</a:t>
            </a:r>
            <a:endParaRPr lang="en-US" sz="900" dirty="0">
              <a:latin typeface="Calibri" panose="020F050202020403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 rot="5400000">
            <a:off x="7800516" y="804706"/>
            <a:ext cx="1232056" cy="860837"/>
          </a:xfrm>
          <a:prstGeom prst="roundRect">
            <a:avLst>
              <a:gd name="adj" fmla="val 803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b="1" dirty="0">
                <a:latin typeface="Calibri" panose="020F0502020204030204" pitchFamily="34" charset="0"/>
              </a:rPr>
              <a:t>Customer delight</a:t>
            </a:r>
          </a:p>
          <a:p>
            <a:pPr algn="ctr"/>
            <a:endParaRPr lang="en-US" sz="900" dirty="0">
              <a:latin typeface="Calibri" panose="020F0502020204030204" pitchFamily="34" charset="0"/>
            </a:endParaRPr>
          </a:p>
          <a:p>
            <a:pPr algn="ctr"/>
            <a:r>
              <a:rPr lang="en-US" sz="900" dirty="0">
                <a:latin typeface="Calibri" panose="020F0502020204030204" pitchFamily="34" charset="0"/>
              </a:rPr>
              <a:t> </a:t>
            </a:r>
            <a:r>
              <a:rPr lang="en-US" sz="900" dirty="0" smtClean="0">
                <a:latin typeface="Calibri" panose="020F0502020204030204" pitchFamily="34" charset="0"/>
              </a:rPr>
              <a:t>Research funding, On time Sample Delivery</a:t>
            </a:r>
            <a:endParaRPr lang="en-US" sz="900" dirty="0">
              <a:latin typeface="Calibri" panose="020F0502020204030204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7861989" y="2399866"/>
            <a:ext cx="160732" cy="21075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" panose="020F0502020204030204" pitchFamily="34" charset="0"/>
            </a:endParaRPr>
          </a:p>
        </p:txBody>
      </p:sp>
      <p:pic>
        <p:nvPicPr>
          <p:cNvPr id="43" name="Picture 42"/>
          <p:cNvPicPr preferRelativeResize="0">
            <a:picLocks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142" y="3549163"/>
            <a:ext cx="377190" cy="37719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Left-Right Arrow Callout 43"/>
          <p:cNvSpPr/>
          <p:nvPr/>
        </p:nvSpPr>
        <p:spPr>
          <a:xfrm rot="5400000">
            <a:off x="6832047" y="2064890"/>
            <a:ext cx="1059188" cy="824093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29427"/>
            </a:avLst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800" dirty="0">
                <a:latin typeface="Calibri" panose="020F0502020204030204" pitchFamily="34" charset="0"/>
              </a:rPr>
              <a:t>Custom Offers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97756" y="1613651"/>
            <a:ext cx="3280324" cy="2308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9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Right offerings helped to Brand Conversion</a:t>
            </a:r>
            <a:endParaRPr lang="en-IN" sz="9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33808" y="751168"/>
            <a:ext cx="6931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Calibri" panose="020F0502020204030204" pitchFamily="34" charset="0"/>
              </a:rPr>
              <a:t>Books </a:t>
            </a:r>
            <a:r>
              <a:rPr lang="en-US" sz="700" dirty="0" smtClean="0">
                <a:latin typeface="Calibri" panose="020F0502020204030204" pitchFamily="34" charset="0"/>
              </a:rPr>
              <a:t>appointment for Walk In</a:t>
            </a:r>
            <a:endParaRPr lang="en-US" sz="700" dirty="0">
              <a:latin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70151" y="743098"/>
            <a:ext cx="8209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Calibri" panose="020F0502020204030204" pitchFamily="34" charset="0"/>
              </a:rPr>
              <a:t>Initiated the Shipment of Sample Delivery</a:t>
            </a:r>
            <a:endParaRPr lang="en-US" sz="700" dirty="0">
              <a:latin typeface="Calibri" panose="020F0502020204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20643" y="778620"/>
            <a:ext cx="7818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latin typeface="Calibri" panose="020F0502020204030204" pitchFamily="34" charset="0"/>
              </a:rPr>
              <a:t>Seek Approval to Fund Research</a:t>
            </a:r>
            <a:endParaRPr lang="en-US" sz="700" dirty="0">
              <a:latin typeface="Calibri" panose="020F0502020204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97756" y="3256958"/>
            <a:ext cx="3275932" cy="2308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9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Right Channel Identification helped to Brand Conversion</a:t>
            </a:r>
            <a:endParaRPr lang="en-IN" sz="9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72002" y="3954078"/>
            <a:ext cx="1201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Calibri" panose="020F0502020204030204" pitchFamily="34" charset="0"/>
              </a:rPr>
              <a:t>Sales </a:t>
            </a:r>
            <a:r>
              <a:rPr lang="en-US" sz="700" dirty="0" smtClean="0">
                <a:latin typeface="Calibri" panose="020F0502020204030204" pitchFamily="34" charset="0"/>
              </a:rPr>
              <a:t>Rep ISA </a:t>
            </a:r>
            <a:r>
              <a:rPr lang="en-US" sz="700" dirty="0">
                <a:latin typeface="Calibri" panose="020F0502020204030204" pitchFamily="34" charset="0"/>
              </a:rPr>
              <a:t>calls with </a:t>
            </a:r>
            <a:r>
              <a:rPr lang="en-US" sz="700" dirty="0" smtClean="0">
                <a:latin typeface="Calibri" panose="020F0502020204030204" pitchFamily="34" charset="0"/>
              </a:rPr>
              <a:t>Recommended Content</a:t>
            </a:r>
            <a:endParaRPr lang="en-US" sz="700" dirty="0">
              <a:latin typeface="Calibri" panose="020F050202020403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 rot="20133258">
            <a:off x="873131" y="1912117"/>
            <a:ext cx="647262" cy="1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 smtClean="0">
                <a:latin typeface="Calibri" panose="020F0502020204030204" pitchFamily="34" charset="0"/>
              </a:rPr>
              <a:t>Brand Loyal</a:t>
            </a:r>
            <a:endParaRPr lang="en-US" sz="675" dirty="0">
              <a:latin typeface="Calibri" panose="020F050202020403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 rot="1251245">
            <a:off x="892772" y="2993150"/>
            <a:ext cx="647262" cy="1920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75" dirty="0" smtClean="0">
                <a:latin typeface="Calibri" panose="020F0502020204030204" pitchFamily="34" charset="0"/>
              </a:rPr>
              <a:t>Likes to Experiment</a:t>
            </a:r>
            <a:endParaRPr lang="en-US" sz="675" dirty="0">
              <a:latin typeface="Calibri" panose="020F050202020403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 rot="5400000">
            <a:off x="8231323" y="2192832"/>
            <a:ext cx="415821" cy="741833"/>
          </a:xfrm>
          <a:prstGeom prst="roundRec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b="1" dirty="0">
                <a:latin typeface="Calibri" panose="020F0502020204030204" pitchFamily="34" charset="0"/>
              </a:rPr>
              <a:t>Higher</a:t>
            </a:r>
          </a:p>
          <a:p>
            <a:pPr algn="ctr"/>
            <a:r>
              <a:rPr lang="en-US" sz="900" b="1" dirty="0" smtClean="0">
                <a:latin typeface="Calibri" panose="020F0502020204030204" pitchFamily="34" charset="0"/>
              </a:rPr>
              <a:t>ROI</a:t>
            </a:r>
            <a:endParaRPr lang="en-US" sz="900" dirty="0">
              <a:latin typeface="Calibri" panose="020F0502020204030204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1889149" y="1929402"/>
            <a:ext cx="1840355" cy="1209401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" panose="020F0502020204030204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148788" y="1975215"/>
            <a:ext cx="1347043" cy="1191751"/>
            <a:chOff x="2756534" y="2222928"/>
            <a:chExt cx="2007853" cy="1833852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2868">
              <a:off x="2756534" y="2222928"/>
              <a:ext cx="2007853" cy="175969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5"/>
            <a:srcRect l="32249" t="41329" r="63990" b="51628"/>
            <a:stretch/>
          </p:blipFill>
          <p:spPr>
            <a:xfrm>
              <a:off x="3476423" y="3541625"/>
              <a:ext cx="489397" cy="51515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3" name="Oval 62"/>
          <p:cNvSpPr/>
          <p:nvPr/>
        </p:nvSpPr>
        <p:spPr>
          <a:xfrm>
            <a:off x="2371561" y="2308743"/>
            <a:ext cx="839858" cy="5204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9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</a:rPr>
              <a:t>Mendel Al</a:t>
            </a:r>
            <a:endParaRPr lang="en-US" sz="9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4" name="Down Arrow 63"/>
          <p:cNvSpPr/>
          <p:nvPr/>
        </p:nvSpPr>
        <p:spPr>
          <a:xfrm>
            <a:off x="3430754" y="1893141"/>
            <a:ext cx="457384" cy="25864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" panose="020F0502020204030204" pitchFamily="34" charset="0"/>
            </a:endParaRPr>
          </a:p>
        </p:txBody>
      </p:sp>
      <p:graphicFrame>
        <p:nvGraphicFramePr>
          <p:cNvPr id="65" name="Diagram 64"/>
          <p:cNvGraphicFramePr/>
          <p:nvPr>
            <p:extLst>
              <p:ext uri="{D42A27DB-BD31-4B8C-83A1-F6EECF244321}">
                <p14:modId xmlns:p14="http://schemas.microsoft.com/office/powerpoint/2010/main" val="3262817775"/>
              </p:ext>
            </p:extLst>
          </p:nvPr>
        </p:nvGraphicFramePr>
        <p:xfrm>
          <a:off x="1757296" y="812766"/>
          <a:ext cx="2160299" cy="978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1844378" y="3361384"/>
            <a:ext cx="2058480" cy="1104015"/>
            <a:chOff x="1844378" y="3361384"/>
            <a:chExt cx="2058480" cy="1104015"/>
          </a:xfrm>
        </p:grpSpPr>
        <p:sp>
          <p:nvSpPr>
            <p:cNvPr id="102" name="Rectangle 101"/>
            <p:cNvSpPr/>
            <p:nvPr/>
          </p:nvSpPr>
          <p:spPr>
            <a:xfrm>
              <a:off x="1844378" y="3361384"/>
              <a:ext cx="2047518" cy="1104015"/>
            </a:xfrm>
            <a:prstGeom prst="rect">
              <a:avLst/>
            </a:prstGeom>
            <a:noFill/>
          </p:spPr>
        </p:sp>
        <p:sp>
          <p:nvSpPr>
            <p:cNvPr id="103" name="Freeform 102"/>
            <p:cNvSpPr/>
            <p:nvPr/>
          </p:nvSpPr>
          <p:spPr>
            <a:xfrm>
              <a:off x="1844627" y="3361828"/>
              <a:ext cx="1325795" cy="256573"/>
            </a:xfrm>
            <a:custGeom>
              <a:avLst/>
              <a:gdLst>
                <a:gd name="connsiteX0" fmla="*/ 0 w 1325795"/>
                <a:gd name="connsiteY0" fmla="*/ 25657 h 256573"/>
                <a:gd name="connsiteX1" fmla="*/ 25657 w 1325795"/>
                <a:gd name="connsiteY1" fmla="*/ 0 h 256573"/>
                <a:gd name="connsiteX2" fmla="*/ 1300138 w 1325795"/>
                <a:gd name="connsiteY2" fmla="*/ 0 h 256573"/>
                <a:gd name="connsiteX3" fmla="*/ 1325795 w 1325795"/>
                <a:gd name="connsiteY3" fmla="*/ 25657 h 256573"/>
                <a:gd name="connsiteX4" fmla="*/ 1325795 w 1325795"/>
                <a:gd name="connsiteY4" fmla="*/ 230916 h 256573"/>
                <a:gd name="connsiteX5" fmla="*/ 1300138 w 1325795"/>
                <a:gd name="connsiteY5" fmla="*/ 256573 h 256573"/>
                <a:gd name="connsiteX6" fmla="*/ 25657 w 1325795"/>
                <a:gd name="connsiteY6" fmla="*/ 256573 h 256573"/>
                <a:gd name="connsiteX7" fmla="*/ 0 w 1325795"/>
                <a:gd name="connsiteY7" fmla="*/ 230916 h 256573"/>
                <a:gd name="connsiteX8" fmla="*/ 0 w 1325795"/>
                <a:gd name="connsiteY8" fmla="*/ 25657 h 25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5795" h="256573">
                  <a:moveTo>
                    <a:pt x="0" y="25657"/>
                  </a:moveTo>
                  <a:cubicBezTo>
                    <a:pt x="0" y="11487"/>
                    <a:pt x="11487" y="0"/>
                    <a:pt x="25657" y="0"/>
                  </a:cubicBezTo>
                  <a:lnTo>
                    <a:pt x="1300138" y="0"/>
                  </a:lnTo>
                  <a:cubicBezTo>
                    <a:pt x="1314308" y="0"/>
                    <a:pt x="1325795" y="11487"/>
                    <a:pt x="1325795" y="25657"/>
                  </a:cubicBezTo>
                  <a:lnTo>
                    <a:pt x="1325795" y="230916"/>
                  </a:lnTo>
                  <a:cubicBezTo>
                    <a:pt x="1325795" y="245086"/>
                    <a:pt x="1314308" y="256573"/>
                    <a:pt x="1300138" y="256573"/>
                  </a:cubicBezTo>
                  <a:lnTo>
                    <a:pt x="25657" y="256573"/>
                  </a:lnTo>
                  <a:cubicBezTo>
                    <a:pt x="11487" y="256573"/>
                    <a:pt x="0" y="245086"/>
                    <a:pt x="0" y="230916"/>
                  </a:cubicBezTo>
                  <a:lnTo>
                    <a:pt x="0" y="25657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615" tIns="45615" rIns="45615" bIns="45615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Unstructured</a:t>
              </a:r>
              <a:endParaRPr lang="en-US" sz="1000" kern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844627" y="3695943"/>
              <a:ext cx="624487" cy="746612"/>
            </a:xfrm>
            <a:custGeom>
              <a:avLst/>
              <a:gdLst>
                <a:gd name="connsiteX0" fmla="*/ 0 w 500499"/>
                <a:gd name="connsiteY0" fmla="*/ 50050 h 746612"/>
                <a:gd name="connsiteX1" fmla="*/ 50050 w 500499"/>
                <a:gd name="connsiteY1" fmla="*/ 0 h 746612"/>
                <a:gd name="connsiteX2" fmla="*/ 450449 w 500499"/>
                <a:gd name="connsiteY2" fmla="*/ 0 h 746612"/>
                <a:gd name="connsiteX3" fmla="*/ 500499 w 500499"/>
                <a:gd name="connsiteY3" fmla="*/ 50050 h 746612"/>
                <a:gd name="connsiteX4" fmla="*/ 500499 w 500499"/>
                <a:gd name="connsiteY4" fmla="*/ 696562 h 746612"/>
                <a:gd name="connsiteX5" fmla="*/ 450449 w 500499"/>
                <a:gd name="connsiteY5" fmla="*/ 746612 h 746612"/>
                <a:gd name="connsiteX6" fmla="*/ 50050 w 500499"/>
                <a:gd name="connsiteY6" fmla="*/ 746612 h 746612"/>
                <a:gd name="connsiteX7" fmla="*/ 0 w 500499"/>
                <a:gd name="connsiteY7" fmla="*/ 696562 h 746612"/>
                <a:gd name="connsiteX8" fmla="*/ 0 w 500499"/>
                <a:gd name="connsiteY8" fmla="*/ 50050 h 74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499" h="746612">
                  <a:moveTo>
                    <a:pt x="0" y="50050"/>
                  </a:moveTo>
                  <a:cubicBezTo>
                    <a:pt x="0" y="22408"/>
                    <a:pt x="22408" y="0"/>
                    <a:pt x="50050" y="0"/>
                  </a:cubicBezTo>
                  <a:lnTo>
                    <a:pt x="450449" y="0"/>
                  </a:lnTo>
                  <a:cubicBezTo>
                    <a:pt x="478091" y="0"/>
                    <a:pt x="500499" y="22408"/>
                    <a:pt x="500499" y="50050"/>
                  </a:cubicBezTo>
                  <a:lnTo>
                    <a:pt x="500499" y="696562"/>
                  </a:lnTo>
                  <a:cubicBezTo>
                    <a:pt x="500499" y="724204"/>
                    <a:pt x="478091" y="746612"/>
                    <a:pt x="450449" y="746612"/>
                  </a:cubicBezTo>
                  <a:lnTo>
                    <a:pt x="50050" y="746612"/>
                  </a:lnTo>
                  <a:cubicBezTo>
                    <a:pt x="22408" y="746612"/>
                    <a:pt x="0" y="724204"/>
                    <a:pt x="0" y="696562"/>
                  </a:cubicBezTo>
                  <a:lnTo>
                    <a:pt x="0" y="50050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659" tIns="45139" rIns="14659" bIns="45139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12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Active on Physician Community and Social Media</a:t>
              </a:r>
              <a:endParaRPr lang="en-US" sz="800" kern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2507281" y="3695943"/>
              <a:ext cx="677797" cy="746612"/>
            </a:xfrm>
            <a:custGeom>
              <a:avLst/>
              <a:gdLst>
                <a:gd name="connsiteX0" fmla="*/ 0 w 800354"/>
                <a:gd name="connsiteY0" fmla="*/ 74661 h 746612"/>
                <a:gd name="connsiteX1" fmla="*/ 74661 w 800354"/>
                <a:gd name="connsiteY1" fmla="*/ 0 h 746612"/>
                <a:gd name="connsiteX2" fmla="*/ 725693 w 800354"/>
                <a:gd name="connsiteY2" fmla="*/ 0 h 746612"/>
                <a:gd name="connsiteX3" fmla="*/ 800354 w 800354"/>
                <a:gd name="connsiteY3" fmla="*/ 74661 h 746612"/>
                <a:gd name="connsiteX4" fmla="*/ 800354 w 800354"/>
                <a:gd name="connsiteY4" fmla="*/ 671951 h 746612"/>
                <a:gd name="connsiteX5" fmla="*/ 725693 w 800354"/>
                <a:gd name="connsiteY5" fmla="*/ 746612 h 746612"/>
                <a:gd name="connsiteX6" fmla="*/ 74661 w 800354"/>
                <a:gd name="connsiteY6" fmla="*/ 746612 h 746612"/>
                <a:gd name="connsiteX7" fmla="*/ 0 w 800354"/>
                <a:gd name="connsiteY7" fmla="*/ 671951 h 746612"/>
                <a:gd name="connsiteX8" fmla="*/ 0 w 800354"/>
                <a:gd name="connsiteY8" fmla="*/ 74661 h 74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0354" h="746612">
                  <a:moveTo>
                    <a:pt x="0" y="74661"/>
                  </a:moveTo>
                  <a:cubicBezTo>
                    <a:pt x="0" y="33427"/>
                    <a:pt x="33427" y="0"/>
                    <a:pt x="74661" y="0"/>
                  </a:cubicBezTo>
                  <a:lnTo>
                    <a:pt x="725693" y="0"/>
                  </a:lnTo>
                  <a:cubicBezTo>
                    <a:pt x="766927" y="0"/>
                    <a:pt x="800354" y="33427"/>
                    <a:pt x="800354" y="74661"/>
                  </a:cubicBezTo>
                  <a:lnTo>
                    <a:pt x="800354" y="671951"/>
                  </a:lnTo>
                  <a:cubicBezTo>
                    <a:pt x="800354" y="713185"/>
                    <a:pt x="766927" y="746612"/>
                    <a:pt x="725693" y="746612"/>
                  </a:cubicBezTo>
                  <a:lnTo>
                    <a:pt x="74661" y="746612"/>
                  </a:lnTo>
                  <a:cubicBezTo>
                    <a:pt x="33427" y="746612"/>
                    <a:pt x="0" y="713185"/>
                    <a:pt x="0" y="671951"/>
                  </a:cubicBezTo>
                  <a:lnTo>
                    <a:pt x="0" y="74661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868" tIns="52348" rIns="21868" bIns="52348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12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Visits </a:t>
              </a:r>
              <a:br>
                <a:rPr lang="en-US" sz="800" kern="12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800" kern="12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Brand website for Drug Safety information</a:t>
              </a:r>
              <a:endParaRPr lang="en-US" sz="800" kern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Freeform 105"/>
            <p:cNvSpPr/>
            <p:nvPr/>
          </p:nvSpPr>
          <p:spPr>
            <a:xfrm>
              <a:off x="3220307" y="3361828"/>
              <a:ext cx="671338" cy="278971"/>
            </a:xfrm>
            <a:custGeom>
              <a:avLst/>
              <a:gdLst>
                <a:gd name="connsiteX0" fmla="*/ 0 w 671338"/>
                <a:gd name="connsiteY0" fmla="*/ 27897 h 278971"/>
                <a:gd name="connsiteX1" fmla="*/ 27897 w 671338"/>
                <a:gd name="connsiteY1" fmla="*/ 0 h 278971"/>
                <a:gd name="connsiteX2" fmla="*/ 643441 w 671338"/>
                <a:gd name="connsiteY2" fmla="*/ 0 h 278971"/>
                <a:gd name="connsiteX3" fmla="*/ 671338 w 671338"/>
                <a:gd name="connsiteY3" fmla="*/ 27897 h 278971"/>
                <a:gd name="connsiteX4" fmla="*/ 671338 w 671338"/>
                <a:gd name="connsiteY4" fmla="*/ 251074 h 278971"/>
                <a:gd name="connsiteX5" fmla="*/ 643441 w 671338"/>
                <a:gd name="connsiteY5" fmla="*/ 278971 h 278971"/>
                <a:gd name="connsiteX6" fmla="*/ 27897 w 671338"/>
                <a:gd name="connsiteY6" fmla="*/ 278971 h 278971"/>
                <a:gd name="connsiteX7" fmla="*/ 0 w 671338"/>
                <a:gd name="connsiteY7" fmla="*/ 251074 h 278971"/>
                <a:gd name="connsiteX8" fmla="*/ 0 w 671338"/>
                <a:gd name="connsiteY8" fmla="*/ 27897 h 27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338" h="278971">
                  <a:moveTo>
                    <a:pt x="0" y="27897"/>
                  </a:moveTo>
                  <a:cubicBezTo>
                    <a:pt x="0" y="12490"/>
                    <a:pt x="12490" y="0"/>
                    <a:pt x="27897" y="0"/>
                  </a:cubicBezTo>
                  <a:lnTo>
                    <a:pt x="643441" y="0"/>
                  </a:lnTo>
                  <a:cubicBezTo>
                    <a:pt x="658848" y="0"/>
                    <a:pt x="671338" y="12490"/>
                    <a:pt x="671338" y="27897"/>
                  </a:cubicBezTo>
                  <a:lnTo>
                    <a:pt x="671338" y="251074"/>
                  </a:lnTo>
                  <a:cubicBezTo>
                    <a:pt x="671338" y="266481"/>
                    <a:pt x="658848" y="278971"/>
                    <a:pt x="643441" y="278971"/>
                  </a:cubicBezTo>
                  <a:lnTo>
                    <a:pt x="27897" y="278971"/>
                  </a:lnTo>
                  <a:cubicBezTo>
                    <a:pt x="12490" y="278971"/>
                    <a:pt x="0" y="266481"/>
                    <a:pt x="0" y="251074"/>
                  </a:cubicBezTo>
                  <a:lnTo>
                    <a:pt x="0" y="27897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271" tIns="46271" rIns="46271" bIns="46271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Structured</a:t>
              </a:r>
              <a:endParaRPr lang="en-US" sz="1000" kern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3238257" y="3708816"/>
              <a:ext cx="664601" cy="746612"/>
            </a:xfrm>
            <a:custGeom>
              <a:avLst/>
              <a:gdLst>
                <a:gd name="connsiteX0" fmla="*/ 0 w 296930"/>
                <a:gd name="connsiteY0" fmla="*/ 29693 h 746612"/>
                <a:gd name="connsiteX1" fmla="*/ 29693 w 296930"/>
                <a:gd name="connsiteY1" fmla="*/ 0 h 746612"/>
                <a:gd name="connsiteX2" fmla="*/ 267237 w 296930"/>
                <a:gd name="connsiteY2" fmla="*/ 0 h 746612"/>
                <a:gd name="connsiteX3" fmla="*/ 296930 w 296930"/>
                <a:gd name="connsiteY3" fmla="*/ 29693 h 746612"/>
                <a:gd name="connsiteX4" fmla="*/ 296930 w 296930"/>
                <a:gd name="connsiteY4" fmla="*/ 716919 h 746612"/>
                <a:gd name="connsiteX5" fmla="*/ 267237 w 296930"/>
                <a:gd name="connsiteY5" fmla="*/ 746612 h 746612"/>
                <a:gd name="connsiteX6" fmla="*/ 29693 w 296930"/>
                <a:gd name="connsiteY6" fmla="*/ 746612 h 746612"/>
                <a:gd name="connsiteX7" fmla="*/ 0 w 296930"/>
                <a:gd name="connsiteY7" fmla="*/ 716919 h 746612"/>
                <a:gd name="connsiteX8" fmla="*/ 0 w 296930"/>
                <a:gd name="connsiteY8" fmla="*/ 29693 h 74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930" h="746612">
                  <a:moveTo>
                    <a:pt x="0" y="29693"/>
                  </a:moveTo>
                  <a:cubicBezTo>
                    <a:pt x="0" y="13294"/>
                    <a:pt x="13294" y="0"/>
                    <a:pt x="29693" y="0"/>
                  </a:cubicBezTo>
                  <a:lnTo>
                    <a:pt x="267237" y="0"/>
                  </a:lnTo>
                  <a:cubicBezTo>
                    <a:pt x="283636" y="0"/>
                    <a:pt x="296930" y="13294"/>
                    <a:pt x="296930" y="29693"/>
                  </a:cubicBezTo>
                  <a:lnTo>
                    <a:pt x="296930" y="716919"/>
                  </a:lnTo>
                  <a:cubicBezTo>
                    <a:pt x="296930" y="733318"/>
                    <a:pt x="283636" y="746612"/>
                    <a:pt x="267237" y="746612"/>
                  </a:cubicBezTo>
                  <a:lnTo>
                    <a:pt x="29693" y="746612"/>
                  </a:lnTo>
                  <a:cubicBezTo>
                    <a:pt x="13294" y="746612"/>
                    <a:pt x="0" y="733318"/>
                    <a:pt x="0" y="716919"/>
                  </a:cubicBezTo>
                  <a:lnTo>
                    <a:pt x="0" y="29693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97" tIns="42987" rIns="8697" bIns="42987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Prefers ISA calls </a:t>
              </a:r>
              <a:endParaRPr lang="en-US" sz="900" kern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1673534" y="724869"/>
            <a:ext cx="2353404" cy="3838054"/>
          </a:xfrm>
          <a:prstGeom prst="roundRect">
            <a:avLst>
              <a:gd name="adj" fmla="val 6648"/>
            </a:avLst>
          </a:prstGeom>
          <a:noFill/>
          <a:ln w="63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" panose="020F0502020204030204" pitchFamily="34" charset="0"/>
            </a:endParaRPr>
          </a:p>
        </p:txBody>
      </p:sp>
      <p:sp>
        <p:nvSpPr>
          <p:cNvPr id="69" name="Up Arrow 68"/>
          <p:cNvSpPr/>
          <p:nvPr/>
        </p:nvSpPr>
        <p:spPr>
          <a:xfrm>
            <a:off x="1737670" y="2909035"/>
            <a:ext cx="430667" cy="260133"/>
          </a:xfrm>
          <a:prstGeom prst="upArrow">
            <a:avLst>
              <a:gd name="adj1" fmla="val 50000"/>
              <a:gd name="adj2" fmla="val 6218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" panose="020F0502020204030204" pitchFamily="34" charset="0"/>
            </a:endParaRPr>
          </a:p>
        </p:txBody>
      </p:sp>
      <p:sp>
        <p:nvSpPr>
          <p:cNvPr id="70" name="Down Arrow 69"/>
          <p:cNvSpPr/>
          <p:nvPr/>
        </p:nvSpPr>
        <p:spPr>
          <a:xfrm>
            <a:off x="1737670" y="1885085"/>
            <a:ext cx="477366" cy="25864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" panose="020F0502020204030204" pitchFamily="34" charset="0"/>
            </a:endParaRPr>
          </a:p>
        </p:txBody>
      </p:sp>
      <p:sp>
        <p:nvSpPr>
          <p:cNvPr id="72" name="Up Arrow 71"/>
          <p:cNvSpPr/>
          <p:nvPr/>
        </p:nvSpPr>
        <p:spPr>
          <a:xfrm>
            <a:off x="3485852" y="2909035"/>
            <a:ext cx="430667" cy="260133"/>
          </a:xfrm>
          <a:prstGeom prst="upArrow">
            <a:avLst>
              <a:gd name="adj1" fmla="val 50000"/>
              <a:gd name="adj2" fmla="val 6218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75" dirty="0">
              <a:latin typeface="Calibri" panose="020F050202020403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832246" y="2078545"/>
            <a:ext cx="12437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smtClean="0">
                <a:latin typeface="Calibri" panose="020F0502020204030204" pitchFamily="34" charset="0"/>
              </a:rPr>
              <a:t>Next </a:t>
            </a:r>
            <a:r>
              <a:rPr lang="en-US" sz="900" b="1" dirty="0">
                <a:latin typeface="Calibri" panose="020F0502020204030204" pitchFamily="34" charset="0"/>
              </a:rPr>
              <a:t>Best </a:t>
            </a:r>
            <a:r>
              <a:rPr lang="en-US" sz="900" b="1" dirty="0" smtClean="0">
                <a:latin typeface="Calibri" panose="020F0502020204030204" pitchFamily="34" charset="0"/>
              </a:rPr>
              <a:t>Plan /Offer</a:t>
            </a:r>
            <a:endParaRPr lang="en-US" sz="900" b="1" dirty="0">
              <a:latin typeface="Calibri" panose="020F0502020204030204" pitchFamily="34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5193706" y="809451"/>
            <a:ext cx="0" cy="75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998039" y="809451"/>
            <a:ext cx="0" cy="75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892331" y="809451"/>
            <a:ext cx="0" cy="75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950414" y="3514494"/>
            <a:ext cx="0" cy="75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old docto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1" y="1083475"/>
            <a:ext cx="918732" cy="71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young docto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4" y="3199835"/>
            <a:ext cx="962897" cy="6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527389" y="2385447"/>
            <a:ext cx="7713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Mendel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rot="10800000" flipH="1">
            <a:off x="1695873" y="3164414"/>
            <a:ext cx="7223760" cy="0"/>
          </a:xfrm>
          <a:prstGeom prst="line">
            <a:avLst/>
          </a:prstGeom>
          <a:ln w="28575">
            <a:solidFill>
              <a:srgbClr val="638F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 rot="16200000">
            <a:off x="890615" y="2339986"/>
            <a:ext cx="11173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latin typeface="Calibri" panose="020F0502020204030204" pitchFamily="34" charset="0"/>
              </a:rPr>
              <a:t>Data Sources</a:t>
            </a:r>
          </a:p>
          <a:p>
            <a:pPr algn="ctr"/>
            <a:r>
              <a:rPr lang="en-US" sz="700" b="1" dirty="0" smtClean="0">
                <a:latin typeface="Calibri" panose="020F0502020204030204" pitchFamily="34" charset="0"/>
              </a:rPr>
              <a:t>Client System &amp; Open Source</a:t>
            </a:r>
            <a:endParaRPr lang="en-US" sz="700" b="1" dirty="0">
              <a:latin typeface="Calibri" panose="020F0502020204030204" pitchFamily="34" charset="0"/>
            </a:endParaRPr>
          </a:p>
        </p:txBody>
      </p:sp>
      <p:sp>
        <p:nvSpPr>
          <p:cNvPr id="110" name="Freeform 109"/>
          <p:cNvSpPr/>
          <p:nvPr/>
        </p:nvSpPr>
        <p:spPr>
          <a:xfrm>
            <a:off x="5618239" y="2757499"/>
            <a:ext cx="986062" cy="363880"/>
          </a:xfrm>
          <a:custGeom>
            <a:avLst/>
            <a:gdLst>
              <a:gd name="connsiteX0" fmla="*/ 0 w 1336682"/>
              <a:gd name="connsiteY0" fmla="*/ 59210 h 592099"/>
              <a:gd name="connsiteX1" fmla="*/ 59210 w 1336682"/>
              <a:gd name="connsiteY1" fmla="*/ 0 h 592099"/>
              <a:gd name="connsiteX2" fmla="*/ 1277472 w 1336682"/>
              <a:gd name="connsiteY2" fmla="*/ 0 h 592099"/>
              <a:gd name="connsiteX3" fmla="*/ 1336682 w 1336682"/>
              <a:gd name="connsiteY3" fmla="*/ 59210 h 592099"/>
              <a:gd name="connsiteX4" fmla="*/ 1336682 w 1336682"/>
              <a:gd name="connsiteY4" fmla="*/ 532889 h 592099"/>
              <a:gd name="connsiteX5" fmla="*/ 1277472 w 1336682"/>
              <a:gd name="connsiteY5" fmla="*/ 592099 h 592099"/>
              <a:gd name="connsiteX6" fmla="*/ 59210 w 1336682"/>
              <a:gd name="connsiteY6" fmla="*/ 592099 h 592099"/>
              <a:gd name="connsiteX7" fmla="*/ 0 w 1336682"/>
              <a:gd name="connsiteY7" fmla="*/ 532889 h 592099"/>
              <a:gd name="connsiteX8" fmla="*/ 0 w 1336682"/>
              <a:gd name="connsiteY8" fmla="*/ 59210 h 59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682" h="592099">
                <a:moveTo>
                  <a:pt x="0" y="59210"/>
                </a:moveTo>
                <a:cubicBezTo>
                  <a:pt x="0" y="26509"/>
                  <a:pt x="26509" y="0"/>
                  <a:pt x="59210" y="0"/>
                </a:cubicBezTo>
                <a:lnTo>
                  <a:pt x="1277472" y="0"/>
                </a:lnTo>
                <a:cubicBezTo>
                  <a:pt x="1310173" y="0"/>
                  <a:pt x="1336682" y="26509"/>
                  <a:pt x="1336682" y="59210"/>
                </a:cubicBezTo>
                <a:lnTo>
                  <a:pt x="1336682" y="532889"/>
                </a:lnTo>
                <a:cubicBezTo>
                  <a:pt x="1336682" y="565590"/>
                  <a:pt x="1310173" y="592099"/>
                  <a:pt x="1277472" y="592099"/>
                </a:cubicBezTo>
                <a:lnTo>
                  <a:pt x="59210" y="592099"/>
                </a:lnTo>
                <a:cubicBezTo>
                  <a:pt x="26509" y="592099"/>
                  <a:pt x="0" y="565590"/>
                  <a:pt x="0" y="532889"/>
                </a:cubicBezTo>
                <a:lnTo>
                  <a:pt x="0" y="59210"/>
                </a:lnTo>
                <a:close/>
              </a:path>
            </a:pathLst>
          </a:custGeom>
          <a:solidFill>
            <a:srgbClr val="B9CDE5"/>
          </a:solidFill>
          <a:ln>
            <a:solidFill>
              <a:srgbClr val="638FC5"/>
            </a:solidFill>
          </a:ln>
          <a:effectLst/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606" tIns="52606" rIns="52606" bIns="52606" numCol="1" spcCol="1270" anchor="ctr" anchorCtr="0">
            <a:noAutofit/>
          </a:bodyPr>
          <a:lstStyle/>
          <a:p>
            <a:pPr algn="ctr" defTabSz="4667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i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based Suggestion </a:t>
            </a: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endParaRPr lang="en-US" sz="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13"/>
          <a:srcRect l="26396" t="3923" r="16597" b="4656"/>
          <a:stretch/>
        </p:blipFill>
        <p:spPr>
          <a:xfrm>
            <a:off x="88928" y="2320879"/>
            <a:ext cx="466467" cy="453712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6921160" y="779935"/>
            <a:ext cx="88588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Calibri" panose="020F0502020204030204" pitchFamily="34" charset="0"/>
              </a:rPr>
              <a:t>Right Account Identification for Better Targeting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61" y="1187040"/>
            <a:ext cx="322605" cy="322605"/>
          </a:xfrm>
          <a:prstGeom prst="rect">
            <a:avLst/>
          </a:prstGeom>
        </p:spPr>
      </p:pic>
      <p:pic>
        <p:nvPicPr>
          <p:cNvPr id="114" name="Picture 24" descr="Image result for research funding ic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06" y="1120896"/>
            <a:ext cx="401208" cy="40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rug shipment ico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106" y="1147777"/>
            <a:ext cx="378085" cy="37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Image result for drug safety icon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43" y="3624762"/>
            <a:ext cx="302877" cy="30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/>
          <p:cNvSpPr/>
          <p:nvPr/>
        </p:nvSpPr>
        <p:spPr>
          <a:xfrm>
            <a:off x="6251569" y="4031487"/>
            <a:ext cx="18317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Calibri" panose="020F0502020204030204" pitchFamily="34" charset="0"/>
              </a:rPr>
              <a:t>Safety </a:t>
            </a:r>
            <a:r>
              <a:rPr lang="en-US" sz="700" dirty="0" smtClean="0">
                <a:latin typeface="Calibri" panose="020F0502020204030204" pitchFamily="34" charset="0"/>
              </a:rPr>
              <a:t>Messages Emailed</a:t>
            </a:r>
            <a:endParaRPr lang="en-US" sz="700" dirty="0">
              <a:latin typeface="Calibri" panose="020F0502020204030204" pitchFamily="34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4429459" y="2757499"/>
            <a:ext cx="986062" cy="352529"/>
          </a:xfrm>
          <a:custGeom>
            <a:avLst/>
            <a:gdLst>
              <a:gd name="connsiteX0" fmla="*/ 0 w 1336682"/>
              <a:gd name="connsiteY0" fmla="*/ 57363 h 573629"/>
              <a:gd name="connsiteX1" fmla="*/ 57363 w 1336682"/>
              <a:gd name="connsiteY1" fmla="*/ 0 h 573629"/>
              <a:gd name="connsiteX2" fmla="*/ 1279319 w 1336682"/>
              <a:gd name="connsiteY2" fmla="*/ 0 h 573629"/>
              <a:gd name="connsiteX3" fmla="*/ 1336682 w 1336682"/>
              <a:gd name="connsiteY3" fmla="*/ 57363 h 573629"/>
              <a:gd name="connsiteX4" fmla="*/ 1336682 w 1336682"/>
              <a:gd name="connsiteY4" fmla="*/ 516266 h 573629"/>
              <a:gd name="connsiteX5" fmla="*/ 1279319 w 1336682"/>
              <a:gd name="connsiteY5" fmla="*/ 573629 h 573629"/>
              <a:gd name="connsiteX6" fmla="*/ 57363 w 1336682"/>
              <a:gd name="connsiteY6" fmla="*/ 573629 h 573629"/>
              <a:gd name="connsiteX7" fmla="*/ 0 w 1336682"/>
              <a:gd name="connsiteY7" fmla="*/ 516266 h 573629"/>
              <a:gd name="connsiteX8" fmla="*/ 0 w 1336682"/>
              <a:gd name="connsiteY8" fmla="*/ 57363 h 57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682" h="573629">
                <a:moveTo>
                  <a:pt x="0" y="57363"/>
                </a:moveTo>
                <a:cubicBezTo>
                  <a:pt x="0" y="25682"/>
                  <a:pt x="25682" y="0"/>
                  <a:pt x="57363" y="0"/>
                </a:cubicBezTo>
                <a:lnTo>
                  <a:pt x="1279319" y="0"/>
                </a:lnTo>
                <a:cubicBezTo>
                  <a:pt x="1311000" y="0"/>
                  <a:pt x="1336682" y="25682"/>
                  <a:pt x="1336682" y="57363"/>
                </a:cubicBezTo>
                <a:lnTo>
                  <a:pt x="1336682" y="516266"/>
                </a:lnTo>
                <a:cubicBezTo>
                  <a:pt x="1336682" y="547947"/>
                  <a:pt x="1311000" y="573629"/>
                  <a:pt x="1279319" y="573629"/>
                </a:cubicBezTo>
                <a:lnTo>
                  <a:pt x="57363" y="573629"/>
                </a:lnTo>
                <a:cubicBezTo>
                  <a:pt x="25682" y="573629"/>
                  <a:pt x="0" y="547947"/>
                  <a:pt x="0" y="516266"/>
                </a:cubicBezTo>
                <a:lnTo>
                  <a:pt x="0" y="57363"/>
                </a:lnTo>
                <a:close/>
              </a:path>
            </a:pathLst>
          </a:custGeom>
          <a:solidFill>
            <a:srgbClr val="B9CDE5"/>
          </a:solidFill>
          <a:ln>
            <a:solidFill>
              <a:srgbClr val="638FC5"/>
            </a:solidFill>
          </a:ln>
          <a:effectLst/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606" tIns="52606" rIns="52606" bIns="52606" numCol="1" spcCol="1270" anchor="ctr" anchorCtr="0">
            <a:noAutofit/>
          </a:bodyPr>
          <a:lstStyle/>
          <a:p>
            <a:pPr algn="ctr" defTabSz="4667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Behavioral Modelling</a:t>
            </a:r>
          </a:p>
        </p:txBody>
      </p:sp>
      <p:sp>
        <p:nvSpPr>
          <p:cNvPr id="82" name="Freeform 81"/>
          <p:cNvSpPr/>
          <p:nvPr/>
        </p:nvSpPr>
        <p:spPr>
          <a:xfrm>
            <a:off x="4988884" y="2355002"/>
            <a:ext cx="986062" cy="363880"/>
          </a:xfrm>
          <a:custGeom>
            <a:avLst/>
            <a:gdLst>
              <a:gd name="connsiteX0" fmla="*/ 0 w 1336682"/>
              <a:gd name="connsiteY0" fmla="*/ 59210 h 592099"/>
              <a:gd name="connsiteX1" fmla="*/ 59210 w 1336682"/>
              <a:gd name="connsiteY1" fmla="*/ 0 h 592099"/>
              <a:gd name="connsiteX2" fmla="*/ 1277472 w 1336682"/>
              <a:gd name="connsiteY2" fmla="*/ 0 h 592099"/>
              <a:gd name="connsiteX3" fmla="*/ 1336682 w 1336682"/>
              <a:gd name="connsiteY3" fmla="*/ 59210 h 592099"/>
              <a:gd name="connsiteX4" fmla="*/ 1336682 w 1336682"/>
              <a:gd name="connsiteY4" fmla="*/ 532889 h 592099"/>
              <a:gd name="connsiteX5" fmla="*/ 1277472 w 1336682"/>
              <a:gd name="connsiteY5" fmla="*/ 592099 h 592099"/>
              <a:gd name="connsiteX6" fmla="*/ 59210 w 1336682"/>
              <a:gd name="connsiteY6" fmla="*/ 592099 h 592099"/>
              <a:gd name="connsiteX7" fmla="*/ 0 w 1336682"/>
              <a:gd name="connsiteY7" fmla="*/ 532889 h 592099"/>
              <a:gd name="connsiteX8" fmla="*/ 0 w 1336682"/>
              <a:gd name="connsiteY8" fmla="*/ 59210 h 59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682" h="592099">
                <a:moveTo>
                  <a:pt x="0" y="59210"/>
                </a:moveTo>
                <a:cubicBezTo>
                  <a:pt x="0" y="26509"/>
                  <a:pt x="26509" y="0"/>
                  <a:pt x="59210" y="0"/>
                </a:cubicBezTo>
                <a:lnTo>
                  <a:pt x="1277472" y="0"/>
                </a:lnTo>
                <a:cubicBezTo>
                  <a:pt x="1310173" y="0"/>
                  <a:pt x="1336682" y="26509"/>
                  <a:pt x="1336682" y="59210"/>
                </a:cubicBezTo>
                <a:lnTo>
                  <a:pt x="1336682" y="532889"/>
                </a:lnTo>
                <a:cubicBezTo>
                  <a:pt x="1336682" y="565590"/>
                  <a:pt x="1310173" y="592099"/>
                  <a:pt x="1277472" y="592099"/>
                </a:cubicBezTo>
                <a:lnTo>
                  <a:pt x="59210" y="592099"/>
                </a:lnTo>
                <a:cubicBezTo>
                  <a:pt x="26509" y="592099"/>
                  <a:pt x="0" y="565590"/>
                  <a:pt x="0" y="532889"/>
                </a:cubicBezTo>
                <a:lnTo>
                  <a:pt x="0" y="59210"/>
                </a:lnTo>
                <a:close/>
              </a:path>
            </a:pathLst>
          </a:custGeom>
          <a:solidFill>
            <a:srgbClr val="B9CDE5"/>
          </a:solidFill>
          <a:ln>
            <a:solidFill>
              <a:srgbClr val="638FC5"/>
            </a:solidFill>
          </a:ln>
          <a:effectLst/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606" tIns="52606" rIns="52606" bIns="52606" numCol="1" spcCol="1270" anchor="ctr" anchorCtr="0">
            <a:noAutofit/>
          </a:bodyPr>
          <a:lstStyle/>
          <a:p>
            <a:pPr algn="ctr" defTabSz="46672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 i="1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25304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2" y="101423"/>
            <a:ext cx="9103808" cy="542919"/>
          </a:xfrm>
        </p:spPr>
        <p:txBody>
          <a:bodyPr/>
          <a:lstStyle/>
          <a:p>
            <a:r>
              <a:rPr lang="en-US" dirty="0" smtClean="0"/>
              <a:t>Performance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4" y="1639738"/>
            <a:ext cx="2834640" cy="2011680"/>
          </a:xfrm>
          <a:prstGeom prst="rect">
            <a:avLst/>
          </a:prstGeom>
          <a:ln w="222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3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758" y="1639738"/>
            <a:ext cx="2834640" cy="2011680"/>
          </a:xfrm>
          <a:prstGeom prst="rect">
            <a:avLst/>
          </a:prstGeom>
          <a:ln w="222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59453" y="1639738"/>
            <a:ext cx="2834640" cy="2011680"/>
          </a:xfrm>
          <a:prstGeom prst="rect">
            <a:avLst/>
          </a:prstGeom>
          <a:ln w="222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3534840" y="966146"/>
            <a:ext cx="2114513" cy="289441"/>
          </a:xfrm>
          <a:prstGeom prst="roundRect">
            <a:avLst/>
          </a:prstGeom>
          <a:solidFill>
            <a:srgbClr val="FFFF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677365"/>
            <a:r>
              <a:rPr lang="en-US" sz="1100" b="1" kern="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Mendel Prototype Snapshot</a:t>
            </a:r>
            <a:endParaRPr lang="en-US" sz="1100" b="1" kern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82933" y="4035569"/>
            <a:ext cx="5018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KPI’s to evaluate physician / territory performance and design strategic plans</a:t>
            </a:r>
            <a:endParaRPr lang="en-US" sz="12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3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Landscape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84048" y="3615646"/>
            <a:ext cx="5590725" cy="306993"/>
          </a:xfrm>
          <a:prstGeom prst="roundRect">
            <a:avLst/>
          </a:prstGeom>
          <a:solidFill>
            <a:srgbClr val="FFFF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sz="16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Investment from Cognizant on Licensing cost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 descr="Image result for HTM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96" y="2251041"/>
            <a:ext cx="604294" cy="60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MySQL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758" y="2116809"/>
            <a:ext cx="663446" cy="74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772282" y="1121981"/>
            <a:ext cx="2814258" cy="408623"/>
          </a:xfrm>
          <a:prstGeom prst="roundRect">
            <a:avLst/>
          </a:prstGeom>
          <a:solidFill>
            <a:srgbClr val="FFFF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Technologies</a:t>
            </a:r>
          </a:p>
        </p:txBody>
      </p:sp>
      <p:sp>
        <p:nvSpPr>
          <p:cNvPr id="10" name="Plus 9"/>
          <p:cNvSpPr/>
          <p:nvPr/>
        </p:nvSpPr>
        <p:spPr>
          <a:xfrm>
            <a:off x="1865720" y="2371532"/>
            <a:ext cx="413176" cy="32759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307288" y="1050404"/>
            <a:ext cx="0" cy="32419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497536" y="655043"/>
            <a:ext cx="2450995" cy="578882"/>
          </a:xfrm>
          <a:prstGeom prst="roundRect">
            <a:avLst/>
          </a:prstGeom>
          <a:solidFill>
            <a:srgbClr val="FFFF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 with Client Infrastructure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80" name="Picture 8" descr="Image result for data lak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13261" r="24238" b="11366"/>
          <a:stretch/>
        </p:blipFill>
        <p:spPr bwMode="auto">
          <a:xfrm>
            <a:off x="6411205" y="1282535"/>
            <a:ext cx="1080655" cy="157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956" y="1521716"/>
            <a:ext cx="1094244" cy="6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Teradat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88" y="2934937"/>
            <a:ext cx="1939951" cy="37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Hadoop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9" b="33535"/>
          <a:stretch/>
        </p:blipFill>
        <p:spPr bwMode="auto">
          <a:xfrm>
            <a:off x="6497536" y="3649893"/>
            <a:ext cx="2333497" cy="54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l="26396" t="3923" r="16597" b="4656"/>
          <a:stretch/>
        </p:blipFill>
        <p:spPr>
          <a:xfrm>
            <a:off x="5233870" y="2151382"/>
            <a:ext cx="973463" cy="946845"/>
          </a:xfrm>
          <a:prstGeom prst="rect">
            <a:avLst/>
          </a:prstGeom>
        </p:spPr>
      </p:pic>
      <p:pic>
        <p:nvPicPr>
          <p:cNvPr id="2052" name="Picture 4" descr="Image result for Python Flas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0"/>
          <a:stretch/>
        </p:blipFill>
        <p:spPr bwMode="auto">
          <a:xfrm>
            <a:off x="18301" y="2048022"/>
            <a:ext cx="2307323" cy="105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lus 20"/>
          <p:cNvSpPr/>
          <p:nvPr/>
        </p:nvSpPr>
        <p:spPr>
          <a:xfrm>
            <a:off x="670012" y="2271823"/>
            <a:ext cx="365760" cy="418996"/>
          </a:xfrm>
          <a:prstGeom prst="mathPlus">
            <a:avLst>
              <a:gd name="adj1" fmla="val 215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2264082" y="2333557"/>
            <a:ext cx="365760" cy="365760"/>
          </a:xfrm>
          <a:prstGeom prst="mathPlus">
            <a:avLst>
              <a:gd name="adj1" fmla="val 101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3476044" y="2376428"/>
            <a:ext cx="365760" cy="365760"/>
          </a:xfrm>
          <a:prstGeom prst="mathPlus">
            <a:avLst>
              <a:gd name="adj1" fmla="val 1018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qual 23"/>
          <p:cNvSpPr/>
          <p:nvPr/>
        </p:nvSpPr>
        <p:spPr>
          <a:xfrm>
            <a:off x="4747158" y="2390245"/>
            <a:ext cx="365760" cy="365760"/>
          </a:xfrm>
          <a:prstGeom prst="mathEqual">
            <a:avLst>
              <a:gd name="adj1" fmla="val 17839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1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253679" y="763127"/>
            <a:ext cx="3017520" cy="354073"/>
          </a:xfrm>
          <a:prstGeom prst="rect">
            <a:avLst/>
          </a:prstGeom>
          <a:solidFill>
            <a:srgbClr val="FFBD1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Licensing Cost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Generating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433371" y="995878"/>
            <a:ext cx="0" cy="32419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075679" y="697760"/>
            <a:ext cx="2450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Illustrative Revenue Model</a:t>
            </a:r>
            <a:endParaRPr lang="en-US" sz="16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570895"/>
              </p:ext>
            </p:extLst>
          </p:nvPr>
        </p:nvGraphicFramePr>
        <p:xfrm>
          <a:off x="5979570" y="1183486"/>
          <a:ext cx="26432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494">
                  <a:extLst>
                    <a:ext uri="{9D8B030D-6E8A-4147-A177-3AD203B41FA5}">
                      <a16:colId xmlns:a16="http://schemas.microsoft.com/office/drawing/2014/main" val="3410832716"/>
                    </a:ext>
                  </a:extLst>
                </a:gridCol>
                <a:gridCol w="1151718">
                  <a:extLst>
                    <a:ext uri="{9D8B030D-6E8A-4147-A177-3AD203B41FA5}">
                      <a16:colId xmlns:a16="http://schemas.microsoft.com/office/drawing/2014/main" val="1721267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Particulars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Cost $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76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Mendel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       300,000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2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Deployment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Cost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                   0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9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SME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         42,000</a:t>
                      </a:r>
                      <a:endParaRPr lang="en-US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88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       342,000</a:t>
                      </a:r>
                      <a:endParaRPr lang="en-US" sz="14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2216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531089" y="3122042"/>
            <a:ext cx="3540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Implementation for one Product/Franchise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Licensing Cost for 1yr, subsequent year cost to reduce for same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sources to be finalized at onset. For addition /deletion later to be managed through CR</a:t>
            </a:r>
            <a:endParaRPr lang="en-US" sz="12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7076" y="1071480"/>
            <a:ext cx="731520" cy="7315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2796" y="1117200"/>
            <a:ext cx="640080" cy="640080"/>
          </a:xfrm>
          <a:prstGeom prst="ellipse">
            <a:avLst/>
          </a:prstGeom>
          <a:solidFill>
            <a:srgbClr val="FFBD1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6686" y="1198578"/>
            <a:ext cx="352300" cy="477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Parallelogram 2"/>
          <p:cNvSpPr/>
          <p:nvPr/>
        </p:nvSpPr>
        <p:spPr>
          <a:xfrm rot="19171720">
            <a:off x="741269" y="1071543"/>
            <a:ext cx="629157" cy="162630"/>
          </a:xfrm>
          <a:prstGeom prst="parallelogram">
            <a:avLst/>
          </a:prstGeom>
          <a:solidFill>
            <a:srgbClr val="FFB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70379" y="1171777"/>
            <a:ext cx="27509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intent is to get an IP for solution and will be deployed </a:t>
            </a: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Client’s environment based </a:t>
            </a: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annual licensing cost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53679" y="2048137"/>
            <a:ext cx="3017520" cy="35407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Cost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04393" y="2356490"/>
            <a:ext cx="731520" cy="7315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450113" y="2402210"/>
            <a:ext cx="640080" cy="6400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4003" y="2491418"/>
            <a:ext cx="35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Parallelogram 22"/>
          <p:cNvSpPr/>
          <p:nvPr/>
        </p:nvSpPr>
        <p:spPr>
          <a:xfrm rot="19171720">
            <a:off x="758586" y="2356553"/>
            <a:ext cx="629157" cy="162630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14959" y="2404832"/>
            <a:ext cx="326352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 to have </a:t>
            </a: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flexibility to opt for individual </a:t>
            </a: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limited modules, there will be </a:t>
            </a: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 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to be waived of on selection of most / all  modules</a:t>
            </a: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53679" y="3333149"/>
            <a:ext cx="3017520" cy="354073"/>
          </a:xfrm>
          <a:prstGeom prst="rect">
            <a:avLst/>
          </a:prstGeom>
          <a:solidFill>
            <a:srgbClr val="CC33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SME Consulting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421710" y="3641502"/>
            <a:ext cx="731520" cy="7315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Oval 26"/>
          <p:cNvSpPr/>
          <p:nvPr/>
        </p:nvSpPr>
        <p:spPr>
          <a:xfrm>
            <a:off x="467430" y="3687222"/>
            <a:ext cx="640080" cy="640080"/>
          </a:xfrm>
          <a:prstGeom prst="ellipse">
            <a:avLst/>
          </a:prstGeom>
          <a:solidFill>
            <a:srgbClr val="CC33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1320" y="3776430"/>
            <a:ext cx="35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9" name="Parallelogram 28"/>
          <p:cNvSpPr/>
          <p:nvPr/>
        </p:nvSpPr>
        <p:spPr>
          <a:xfrm rot="19171720">
            <a:off x="775903" y="3641565"/>
            <a:ext cx="629157" cy="162630"/>
          </a:xfrm>
          <a:prstGeom prst="parallelogram">
            <a:avLst/>
          </a:prstGeom>
          <a:solidFill>
            <a:srgbClr val="CC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05012" y="3741799"/>
            <a:ext cx="32784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Optional SME consulting support at following stages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defining market segmentation parameters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deployment of the solution across each market</a:t>
            </a:r>
          </a:p>
        </p:txBody>
      </p:sp>
    </p:spTree>
    <p:extLst>
      <p:ext uri="{BB962C8B-B14F-4D97-AF65-F5344CB8AC3E}">
        <p14:creationId xmlns:p14="http://schemas.microsoft.com/office/powerpoint/2010/main" val="1848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2" y="101423"/>
            <a:ext cx="8385048" cy="542919"/>
          </a:xfrm>
        </p:spPr>
        <p:txBody>
          <a:bodyPr/>
          <a:lstStyle/>
          <a:p>
            <a:r>
              <a:rPr lang="en-US" dirty="0" smtClean="0"/>
              <a:t>Go to Market Timeline &amp; Implementation Strategy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308559"/>
              </p:ext>
            </p:extLst>
          </p:nvPr>
        </p:nvGraphicFramePr>
        <p:xfrm>
          <a:off x="233758" y="789816"/>
          <a:ext cx="8427092" cy="13993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1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8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8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8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8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68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08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4073">
                  <a:extLst>
                    <a:ext uri="{9D8B030D-6E8A-4147-A177-3AD203B41FA5}">
                      <a16:colId xmlns:a16="http://schemas.microsoft.com/office/drawing/2014/main" val="2300123758"/>
                    </a:ext>
                  </a:extLst>
                </a:gridCol>
                <a:gridCol w="332509">
                  <a:extLst>
                    <a:ext uri="{9D8B030D-6E8A-4147-A177-3AD203B41FA5}">
                      <a16:colId xmlns:a16="http://schemas.microsoft.com/office/drawing/2014/main" val="2252662983"/>
                    </a:ext>
                  </a:extLst>
                </a:gridCol>
                <a:gridCol w="3844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15714">
                  <a:extLst>
                    <a:ext uri="{9D8B030D-6E8A-4147-A177-3AD203B41FA5}">
                      <a16:colId xmlns:a16="http://schemas.microsoft.com/office/drawing/2014/main" val="2570320170"/>
                    </a:ext>
                  </a:extLst>
                </a:gridCol>
              </a:tblGrid>
              <a:tr h="24653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000" b="1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Solution Development Timeline</a:t>
                      </a:r>
                      <a:endParaRPr lang="en-US" sz="1400" b="1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 gridSpan="13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Weeks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24C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1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24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452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Phase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Activities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W1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W2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W3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W4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W5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W6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W7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W8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W9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W10</a:t>
                      </a: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W11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W12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W13</a:t>
                      </a:r>
                      <a:r>
                        <a:rPr lang="en-US" sz="900" b="0" kern="1200" baseline="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b="0" kern="1200" baseline="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Onwards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421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Development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50B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24C6B"/>
                          </a:solidFill>
                          <a:latin typeface="Calibri" panose="020F0502020204030204" pitchFamily="34" charset="0"/>
                        </a:rPr>
                        <a:t>Completion</a:t>
                      </a:r>
                      <a:r>
                        <a:rPr lang="en-US" sz="1100" baseline="0" dirty="0" smtClean="0">
                          <a:solidFill>
                            <a:srgbClr val="024C6B"/>
                          </a:solidFill>
                          <a:latin typeface="Calibri" panose="020F0502020204030204" pitchFamily="34" charset="0"/>
                        </a:rPr>
                        <a:t> of all Modules</a:t>
                      </a:r>
                      <a:endParaRPr lang="en-US" sz="1100" dirty="0">
                        <a:solidFill>
                          <a:srgbClr val="024C6B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09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Mind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share</a:t>
                      </a:r>
                      <a:endParaRPr lang="en-US" sz="1100" dirty="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50B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aseline="0" dirty="0" smtClean="0">
                          <a:solidFill>
                            <a:srgbClr val="024C6B"/>
                          </a:solidFill>
                          <a:latin typeface="Calibri" panose="020F0502020204030204" pitchFamily="34" charset="0"/>
                        </a:rPr>
                        <a:t>Demos, Proactive Pitch, Whitepapers, Use Cases, RFPs</a:t>
                      </a:r>
                      <a:endParaRPr lang="en-US" sz="1100" dirty="0" smtClean="0">
                        <a:solidFill>
                          <a:srgbClr val="024C6B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41822"/>
              </p:ext>
            </p:extLst>
          </p:nvPr>
        </p:nvGraphicFramePr>
        <p:xfrm>
          <a:off x="233758" y="2734334"/>
          <a:ext cx="8427092" cy="1706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1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4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0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91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170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7965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000" b="1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400" b="1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Solution</a:t>
                      </a:r>
                      <a:r>
                        <a:rPr lang="en-US" sz="1400" b="1" kern="1200" baseline="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Implementation Timeline</a:t>
                      </a:r>
                      <a:endParaRPr lang="en-US" sz="1400" b="1" kern="120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Weeks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24C6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65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Phase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Activities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W1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W2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W3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W4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W5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W6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W7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900" b="0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Onwards</a:t>
                      </a:r>
                      <a:endParaRPr lang="en-US" sz="900" b="0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24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65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Deployment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50B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24C6B"/>
                          </a:solidFill>
                          <a:latin typeface="Calibri" panose="020F0502020204030204" pitchFamily="34" charset="0"/>
                        </a:rPr>
                        <a:t>Integration with Client’s platforms</a:t>
                      </a:r>
                      <a:endParaRPr lang="en-US" sz="1100" dirty="0">
                        <a:solidFill>
                          <a:srgbClr val="024C6B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595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Fine</a:t>
                      </a:r>
                      <a:r>
                        <a:rPr lang="en-US" sz="1100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Tuning</a:t>
                      </a:r>
                      <a:endParaRPr lang="en-US" sz="1100" dirty="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50B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smtClean="0">
                          <a:solidFill>
                            <a:srgbClr val="024C6B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Setting up profiling parameters</a:t>
                      </a:r>
                      <a:endParaRPr lang="en-US" sz="1100" kern="1200" dirty="0">
                        <a:solidFill>
                          <a:srgbClr val="024C6B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65227"/>
                  </a:ext>
                </a:extLst>
              </a:tr>
              <a:tr h="17965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Training</a:t>
                      </a:r>
                    </a:p>
                  </a:txBody>
                  <a:tcPr anchor="ctr">
                    <a:solidFill>
                      <a:srgbClr val="50B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24C6B"/>
                          </a:solidFill>
                          <a:latin typeface="Calibri" panose="020F0502020204030204" pitchFamily="34" charset="0"/>
                        </a:rPr>
                        <a:t>Showcase</a:t>
                      </a:r>
                      <a:r>
                        <a:rPr lang="en-US" sz="1100" baseline="0" dirty="0" smtClean="0">
                          <a:solidFill>
                            <a:srgbClr val="024C6B"/>
                          </a:solidFill>
                          <a:latin typeface="Calibri" panose="020F0502020204030204" pitchFamily="34" charset="0"/>
                        </a:rPr>
                        <a:t> usage of all modules to Reps</a:t>
                      </a:r>
                      <a:endParaRPr lang="en-US" sz="1100" dirty="0" smtClean="0">
                        <a:solidFill>
                          <a:srgbClr val="024C6B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7E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650">
                <a:tc>
                  <a:txBody>
                    <a:bodyPr/>
                    <a:lstStyle/>
                    <a:p>
                      <a:r>
                        <a:rPr lang="en-US" sz="1100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Tool usage</a:t>
                      </a:r>
                      <a:endParaRPr lang="en-US" sz="11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50B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24C6B"/>
                          </a:solidFill>
                          <a:latin typeface="Calibri" panose="020F0502020204030204" pitchFamily="34" charset="0"/>
                        </a:rPr>
                        <a:t>By Reps and Brand</a:t>
                      </a:r>
                      <a:r>
                        <a:rPr lang="en-US" sz="1100" baseline="0" dirty="0" smtClean="0">
                          <a:solidFill>
                            <a:srgbClr val="024C6B"/>
                          </a:solidFill>
                          <a:latin typeface="Calibri" panose="020F0502020204030204" pitchFamily="34" charset="0"/>
                        </a:rPr>
                        <a:t> Teams</a:t>
                      </a:r>
                      <a:endParaRPr lang="en-US" sz="1100" dirty="0">
                        <a:solidFill>
                          <a:srgbClr val="024C6B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4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2" y="80641"/>
            <a:ext cx="8385048" cy="542919"/>
          </a:xfrm>
        </p:spPr>
        <p:txBody>
          <a:bodyPr/>
          <a:lstStyle/>
          <a:p>
            <a:r>
              <a:rPr lang="en-US" dirty="0" smtClean="0"/>
              <a:t>Solution ROI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3882" y="716628"/>
            <a:ext cx="4684029" cy="395900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 rIns="274320" bIns="91440" rtlCol="0" anchor="t">
            <a:normAutofit/>
          </a:bodyPr>
          <a:lstStyle/>
          <a:p>
            <a:pPr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Why should Cognizant invest in this solution?</a:t>
            </a:r>
          </a:p>
          <a:p>
            <a:pPr marL="46863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Tremendous market potential</a:t>
            </a:r>
          </a:p>
          <a:p>
            <a:pPr marL="46863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200" dirty="0" err="1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V.Low</a:t>
            </a: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 Investment  - High Return</a:t>
            </a:r>
          </a:p>
          <a:p>
            <a:pPr marL="46863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  <a:p>
            <a:pPr marL="46863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en-US" sz="1200" dirty="0" smtClean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  <a:p>
            <a:pPr marL="46863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  <a:p>
            <a:pPr marL="46863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en-US" sz="1200" dirty="0" smtClean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  <a:p>
            <a:pPr marL="46863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No </a:t>
            </a: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existing </a:t>
            </a: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SFE tools covers </a:t>
            </a: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the extent of business problems </a:t>
            </a: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we intent to target</a:t>
            </a:r>
          </a:p>
          <a:p>
            <a:pPr marL="468630" indent="-28575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Cognizant entry to AI/ML based SFE solution space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775198" y="995878"/>
            <a:ext cx="0" cy="32419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/>
          <p:cNvSpPr txBox="1">
            <a:spLocks/>
          </p:cNvSpPr>
          <p:nvPr/>
        </p:nvSpPr>
        <p:spPr>
          <a:xfrm>
            <a:off x="4888966" y="822234"/>
            <a:ext cx="4042746" cy="35973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   Why should your client invest in this solution?</a:t>
            </a:r>
            <a:endParaRPr lang="en-US" sz="1050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  <a:p>
            <a:pPr marL="594360" lvl="1" indent="-182880">
              <a:lnSpc>
                <a:spcPts val="1800"/>
              </a:lnSpc>
              <a:buClr>
                <a:schemeClr val="bg1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en-US" sz="1050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7219460" y="2033070"/>
            <a:ext cx="1628296" cy="35973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ctr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Sharing Best Practices</a:t>
            </a:r>
            <a:endParaRPr lang="en-US" sz="1200" b="1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7016739" y="2345566"/>
            <a:ext cx="1659735" cy="640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 Sales Performance Lift</a:t>
            </a:r>
            <a:endParaRPr lang="en-US" sz="900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44" name="Content Placeholder 5"/>
          <p:cNvSpPr txBox="1">
            <a:spLocks/>
          </p:cNvSpPr>
          <p:nvPr/>
        </p:nvSpPr>
        <p:spPr>
          <a:xfrm>
            <a:off x="5761396" y="2345566"/>
            <a:ext cx="799582" cy="640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ctr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5% -10%</a:t>
            </a:r>
            <a:endParaRPr lang="en-US" sz="1200" b="1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1044" name="Picture 20" descr="Image result for call reduction icon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926" y="3185638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ontent Placeholder 5"/>
          <p:cNvSpPr txBox="1">
            <a:spLocks/>
          </p:cNvSpPr>
          <p:nvPr/>
        </p:nvSpPr>
        <p:spPr>
          <a:xfrm>
            <a:off x="5617997" y="3139466"/>
            <a:ext cx="1086381" cy="64098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ctr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10% -20%</a:t>
            </a:r>
          </a:p>
          <a:p>
            <a:pPr marL="182563" indent="-182563" algn="ctr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$50M -$100M</a:t>
            </a:r>
            <a:endParaRPr lang="en-US" sz="1200" b="1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  <a:p>
            <a:pPr marL="182563" indent="-182563" algn="ctr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endParaRPr lang="en-US" sz="1200" b="1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46" name="Content Placeholder 5"/>
          <p:cNvSpPr txBox="1">
            <a:spLocks/>
          </p:cNvSpPr>
          <p:nvPr/>
        </p:nvSpPr>
        <p:spPr>
          <a:xfrm>
            <a:off x="7016739" y="3139918"/>
            <a:ext cx="1783705" cy="640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Drop in low potential calls</a:t>
            </a:r>
          </a:p>
          <a:p>
            <a:pPr marL="182563" indent="-182563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Savings </a:t>
            </a: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in Big </a:t>
            </a: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Markets</a:t>
            </a:r>
          </a:p>
        </p:txBody>
      </p:sp>
      <p:sp>
        <p:nvSpPr>
          <p:cNvPr id="58" name="Content Placeholder 5"/>
          <p:cNvSpPr txBox="1">
            <a:spLocks/>
          </p:cNvSpPr>
          <p:nvPr/>
        </p:nvSpPr>
        <p:spPr>
          <a:xfrm>
            <a:off x="5681308" y="3938226"/>
            <a:ext cx="959758" cy="640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algn="ctr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60% -70%</a:t>
            </a:r>
          </a:p>
          <a:p>
            <a:pPr marL="182563" indent="-182563" algn="ctr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$250K</a:t>
            </a:r>
            <a:endParaRPr lang="en-US" sz="1200" b="1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  <a:p>
            <a:pPr marL="182563" indent="-182563" algn="ctr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endParaRPr lang="en-US" sz="1200" b="1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59" name="Content Placeholder 5"/>
          <p:cNvSpPr txBox="1">
            <a:spLocks/>
          </p:cNvSpPr>
          <p:nvPr/>
        </p:nvSpPr>
        <p:spPr>
          <a:xfrm>
            <a:off x="7016739" y="3938226"/>
            <a:ext cx="1914974" cy="6400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10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716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Arial" panose="020B0604020202020204" pitchFamily="34" charset="0"/>
              <a:buChar char="–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Tx/>
              <a:buSzPct val="90000"/>
              <a:buFont typeface="Courier New" panose="02070309020205020404" pitchFamily="49" charset="0"/>
              <a:buChar char="o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Reduction in future runs</a:t>
            </a:r>
          </a:p>
          <a:p>
            <a:pPr marL="182563" indent="-182563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Savings </a:t>
            </a:r>
            <a:r>
              <a:rPr lang="en-US" sz="1100" dirty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Per Brand a </a:t>
            </a:r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Year</a:t>
            </a:r>
          </a:p>
          <a:p>
            <a:pPr marL="182563" indent="-182563">
              <a:lnSpc>
                <a:spcPts val="1800"/>
              </a:lnSpc>
              <a:buClr>
                <a:schemeClr val="bg1">
                  <a:lumMod val="50000"/>
                </a:schemeClr>
              </a:buClr>
            </a:pP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1046" name="Picture 22" descr="Image result for cost benefit icon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126" y="398394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5048542" y="1311836"/>
            <a:ext cx="2000491" cy="959227"/>
            <a:chOff x="4918202" y="1212426"/>
            <a:chExt cx="4611592" cy="2421085"/>
          </a:xfrm>
        </p:grpSpPr>
        <p:pic>
          <p:nvPicPr>
            <p:cNvPr id="1028" name="Picture 4" descr="Image result for traditional and digital marketi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202" y="1212426"/>
              <a:ext cx="4611592" cy="2421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Diamond 8"/>
            <p:cNvSpPr/>
            <p:nvPr/>
          </p:nvSpPr>
          <p:spPr>
            <a:xfrm>
              <a:off x="6876815" y="1449220"/>
              <a:ext cx="708479" cy="587159"/>
            </a:xfrm>
            <a:prstGeom prst="diamond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+</a:t>
              </a:r>
              <a:endParaRPr lang="en-US" sz="2800" b="1" dirty="0"/>
            </a:p>
          </p:txBody>
        </p:sp>
      </p:grpSp>
      <p:pic>
        <p:nvPicPr>
          <p:cNvPr id="14" name="Picture 6" descr="Image result for best practic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34" y="1311836"/>
            <a:ext cx="972548" cy="81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ales performanc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048" y="239128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85156"/>
              </p:ext>
            </p:extLst>
          </p:nvPr>
        </p:nvGraphicFramePr>
        <p:xfrm>
          <a:off x="625941" y="1881301"/>
          <a:ext cx="3924300" cy="1205865"/>
        </p:xfrm>
        <a:graphic>
          <a:graphicData uri="http://schemas.openxmlformats.org/drawingml/2006/table">
            <a:tbl>
              <a:tblPr firstRow="1" bandRow="1"/>
              <a:tblGrid>
                <a:gridCol w="2540000">
                  <a:extLst>
                    <a:ext uri="{9D8B030D-6E8A-4147-A177-3AD203B41FA5}">
                      <a16:colId xmlns:a16="http://schemas.microsoft.com/office/drawing/2014/main" val="207409745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882924048"/>
                    </a:ext>
                  </a:extLst>
                </a:gridCol>
              </a:tblGrid>
              <a:tr h="40339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Initial Development Cost</a:t>
                      </a:r>
                      <a:b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(Resource Direct Cost, Infra [Seat, System], Contingency, Testing with other technologies, etc.)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$30,000 - $40,000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841471"/>
                  </a:ext>
                </a:extLst>
              </a:tr>
              <a:tr h="1008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Maitenence Cost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941229"/>
                  </a:ext>
                </a:extLst>
              </a:tr>
              <a:tr h="1008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Deployment Cost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29050"/>
                  </a:ext>
                </a:extLst>
              </a:tr>
              <a:tr h="1008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1st Time Deployment Revenue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$250,000 – $300,000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38155"/>
                  </a:ext>
                </a:extLst>
              </a:tr>
              <a:tr h="1008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 (after first deployment)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28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6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/ </a:t>
            </a:r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0" y="1000812"/>
            <a:ext cx="1966611" cy="1045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3932035" y="2117195"/>
            <a:ext cx="1450085" cy="340519"/>
          </a:xfrm>
          <a:prstGeom prst="round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Rep’s Perception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493061" y="3984670"/>
            <a:ext cx="1543223" cy="340519"/>
          </a:xfrm>
          <a:prstGeom prst="round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 many insights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575464" y="2117195"/>
            <a:ext cx="2175995" cy="715089"/>
          </a:xfrm>
          <a:prstGeom prst="round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Factor</a:t>
            </a:r>
          </a:p>
          <a:p>
            <a:pPr algn="ctr"/>
            <a:r>
              <a:rPr lang="en-US" sz="11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budget Constrained markets (APAC,LATAM)</a:t>
            </a: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7872" y="2117195"/>
            <a:ext cx="15278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Stiff Competition</a:t>
            </a:r>
          </a:p>
        </p:txBody>
      </p:sp>
      <p:pic>
        <p:nvPicPr>
          <p:cNvPr id="1028" name="Picture 4" descr="Image result for percep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21" y="933596"/>
            <a:ext cx="1139777" cy="1139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73" y="814501"/>
            <a:ext cx="1377967" cy="137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onfuse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6" t="3962" r="19382" b="3661"/>
          <a:stretch/>
        </p:blipFill>
        <p:spPr bwMode="auto">
          <a:xfrm>
            <a:off x="2873828" y="2726775"/>
            <a:ext cx="781686" cy="126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5100512" y="3984670"/>
            <a:ext cx="2193905" cy="578882"/>
          </a:xfrm>
          <a:prstGeom prst="round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Balancing Standardization and Customization</a:t>
            </a:r>
            <a:endParaRPr lang="en-US" sz="1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276" y="2770490"/>
            <a:ext cx="1194229" cy="11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9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329850" y="1387233"/>
            <a:ext cx="1401655" cy="2820225"/>
            <a:chOff x="2997593" y="1439863"/>
            <a:chExt cx="2147887" cy="4343403"/>
          </a:xfrm>
        </p:grpSpPr>
        <p:sp>
          <p:nvSpPr>
            <p:cNvPr id="66" name="Freeform 65"/>
            <p:cNvSpPr/>
            <p:nvPr/>
          </p:nvSpPr>
          <p:spPr>
            <a:xfrm>
              <a:off x="3327745" y="4649790"/>
              <a:ext cx="1095374" cy="1133476"/>
            </a:xfrm>
            <a:custGeom>
              <a:avLst/>
              <a:gdLst>
                <a:gd name="connsiteX0" fmla="*/ 47625 w 1095375"/>
                <a:gd name="connsiteY0" fmla="*/ 838200 h 1133475"/>
                <a:gd name="connsiteX1" fmla="*/ 1095375 w 1095375"/>
                <a:gd name="connsiteY1" fmla="*/ 1133475 h 1133475"/>
                <a:gd name="connsiteX2" fmla="*/ 0 w 1095375"/>
                <a:gd name="connsiteY2" fmla="*/ 0 h 1133475"/>
                <a:gd name="connsiteX3" fmla="*/ 47625 w 1095375"/>
                <a:gd name="connsiteY3" fmla="*/ 838200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1133475">
                  <a:moveTo>
                    <a:pt x="47625" y="838200"/>
                  </a:moveTo>
                  <a:lnTo>
                    <a:pt x="1095375" y="1133475"/>
                  </a:lnTo>
                  <a:lnTo>
                    <a:pt x="0" y="0"/>
                  </a:lnTo>
                  <a:lnTo>
                    <a:pt x="47625" y="838200"/>
                  </a:lnTo>
                  <a:close/>
                </a:path>
              </a:pathLst>
            </a:custGeom>
            <a:solidFill>
              <a:srgbClr val="DEA9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141746" y="4731438"/>
              <a:ext cx="1800224" cy="733425"/>
            </a:xfrm>
            <a:custGeom>
              <a:avLst/>
              <a:gdLst>
                <a:gd name="connsiteX0" fmla="*/ 47625 w 1800225"/>
                <a:gd name="connsiteY0" fmla="*/ 733425 h 733425"/>
                <a:gd name="connsiteX1" fmla="*/ 0 w 1800225"/>
                <a:gd name="connsiteY1" fmla="*/ 0 h 733425"/>
                <a:gd name="connsiteX2" fmla="*/ 1800225 w 1800225"/>
                <a:gd name="connsiteY2" fmla="*/ 581025 h 733425"/>
                <a:gd name="connsiteX3" fmla="*/ 47625 w 1800225"/>
                <a:gd name="connsiteY3" fmla="*/ 7334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733425">
                  <a:moveTo>
                    <a:pt x="47625" y="733425"/>
                  </a:moveTo>
                  <a:lnTo>
                    <a:pt x="0" y="0"/>
                  </a:lnTo>
                  <a:lnTo>
                    <a:pt x="1800225" y="581025"/>
                  </a:lnTo>
                  <a:lnTo>
                    <a:pt x="47625" y="733425"/>
                  </a:lnTo>
                  <a:close/>
                </a:path>
              </a:pathLst>
            </a:cu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Rectangle 3"/>
            <p:cNvSpPr/>
            <p:nvPr/>
          </p:nvSpPr>
          <p:spPr>
            <a:xfrm>
              <a:off x="2997593" y="1439863"/>
              <a:ext cx="2147887" cy="3894137"/>
            </a:xfrm>
            <a:custGeom>
              <a:avLst/>
              <a:gdLst>
                <a:gd name="connsiteX0" fmla="*/ 0 w 2133600"/>
                <a:gd name="connsiteY0" fmla="*/ 0 h 3657600"/>
                <a:gd name="connsiteX1" fmla="*/ 2133600 w 2133600"/>
                <a:gd name="connsiteY1" fmla="*/ 0 h 3657600"/>
                <a:gd name="connsiteX2" fmla="*/ 2133600 w 2133600"/>
                <a:gd name="connsiteY2" fmla="*/ 3657600 h 3657600"/>
                <a:gd name="connsiteX3" fmla="*/ 0 w 2133600"/>
                <a:gd name="connsiteY3" fmla="*/ 3657600 h 3657600"/>
                <a:gd name="connsiteX4" fmla="*/ 0 w 2133600"/>
                <a:gd name="connsiteY4" fmla="*/ 0 h 3657600"/>
                <a:gd name="connsiteX0" fmla="*/ 0 w 2133600"/>
                <a:gd name="connsiteY0" fmla="*/ 0 h 3893574"/>
                <a:gd name="connsiteX1" fmla="*/ 2133600 w 2133600"/>
                <a:gd name="connsiteY1" fmla="*/ 0 h 3893574"/>
                <a:gd name="connsiteX2" fmla="*/ 2133600 w 2133600"/>
                <a:gd name="connsiteY2" fmla="*/ 3893574 h 3893574"/>
                <a:gd name="connsiteX3" fmla="*/ 0 w 2133600"/>
                <a:gd name="connsiteY3" fmla="*/ 3657600 h 3893574"/>
                <a:gd name="connsiteX4" fmla="*/ 0 w 2133600"/>
                <a:gd name="connsiteY4" fmla="*/ 0 h 3893574"/>
                <a:gd name="connsiteX0" fmla="*/ 14749 w 2148349"/>
                <a:gd name="connsiteY0" fmla="*/ 0 h 3893574"/>
                <a:gd name="connsiteX1" fmla="*/ 2148349 w 2148349"/>
                <a:gd name="connsiteY1" fmla="*/ 0 h 3893574"/>
                <a:gd name="connsiteX2" fmla="*/ 2148349 w 2148349"/>
                <a:gd name="connsiteY2" fmla="*/ 3893574 h 3893574"/>
                <a:gd name="connsiteX3" fmla="*/ 0 w 2148349"/>
                <a:gd name="connsiteY3" fmla="*/ 3436374 h 3893574"/>
                <a:gd name="connsiteX4" fmla="*/ 14749 w 2148349"/>
                <a:gd name="connsiteY4" fmla="*/ 0 h 3893574"/>
                <a:gd name="connsiteX0" fmla="*/ 14749 w 2148349"/>
                <a:gd name="connsiteY0" fmla="*/ 0 h 3893574"/>
                <a:gd name="connsiteX1" fmla="*/ 2148349 w 2148349"/>
                <a:gd name="connsiteY1" fmla="*/ 0 h 3893574"/>
                <a:gd name="connsiteX2" fmla="*/ 2148349 w 2148349"/>
                <a:gd name="connsiteY2" fmla="*/ 3893574 h 3893574"/>
                <a:gd name="connsiteX3" fmla="*/ 0 w 2148349"/>
                <a:gd name="connsiteY3" fmla="*/ 3480619 h 3893574"/>
                <a:gd name="connsiteX4" fmla="*/ 14749 w 2148349"/>
                <a:gd name="connsiteY4" fmla="*/ 0 h 38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49" h="3893574">
                  <a:moveTo>
                    <a:pt x="14749" y="0"/>
                  </a:moveTo>
                  <a:lnTo>
                    <a:pt x="2148349" y="0"/>
                  </a:lnTo>
                  <a:lnTo>
                    <a:pt x="2148349" y="3893574"/>
                  </a:lnTo>
                  <a:lnTo>
                    <a:pt x="0" y="3480619"/>
                  </a:lnTo>
                  <a:cubicBezTo>
                    <a:pt x="4916" y="2335161"/>
                    <a:pt x="9833" y="1145458"/>
                    <a:pt x="14749" y="0"/>
                  </a:cubicBez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788322" y="1387233"/>
            <a:ext cx="1401654" cy="2820225"/>
            <a:chOff x="5570942" y="1439864"/>
            <a:chExt cx="2147887" cy="4343401"/>
          </a:xfrm>
        </p:grpSpPr>
        <p:sp>
          <p:nvSpPr>
            <p:cNvPr id="63" name="Freeform 62"/>
            <p:cNvSpPr/>
            <p:nvPr/>
          </p:nvSpPr>
          <p:spPr>
            <a:xfrm>
              <a:off x="5901095" y="4649791"/>
              <a:ext cx="1095377" cy="1133474"/>
            </a:xfrm>
            <a:custGeom>
              <a:avLst/>
              <a:gdLst>
                <a:gd name="connsiteX0" fmla="*/ 47625 w 1095375"/>
                <a:gd name="connsiteY0" fmla="*/ 838200 h 1133475"/>
                <a:gd name="connsiteX1" fmla="*/ 1095375 w 1095375"/>
                <a:gd name="connsiteY1" fmla="*/ 1133475 h 1133475"/>
                <a:gd name="connsiteX2" fmla="*/ 0 w 1095375"/>
                <a:gd name="connsiteY2" fmla="*/ 0 h 1133475"/>
                <a:gd name="connsiteX3" fmla="*/ 47625 w 1095375"/>
                <a:gd name="connsiteY3" fmla="*/ 838200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1133475">
                  <a:moveTo>
                    <a:pt x="47625" y="838200"/>
                  </a:moveTo>
                  <a:lnTo>
                    <a:pt x="1095375" y="1133475"/>
                  </a:lnTo>
                  <a:lnTo>
                    <a:pt x="0" y="0"/>
                  </a:lnTo>
                  <a:lnTo>
                    <a:pt x="47625" y="838200"/>
                  </a:lnTo>
                  <a:close/>
                </a:path>
              </a:pathLst>
            </a:custGeom>
            <a:solidFill>
              <a:srgbClr val="5B9BD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5882043" y="4745040"/>
              <a:ext cx="1800224" cy="733425"/>
            </a:xfrm>
            <a:custGeom>
              <a:avLst/>
              <a:gdLst>
                <a:gd name="connsiteX0" fmla="*/ 47625 w 1800225"/>
                <a:gd name="connsiteY0" fmla="*/ 733425 h 733425"/>
                <a:gd name="connsiteX1" fmla="*/ 0 w 1800225"/>
                <a:gd name="connsiteY1" fmla="*/ 0 h 733425"/>
                <a:gd name="connsiteX2" fmla="*/ 1800225 w 1800225"/>
                <a:gd name="connsiteY2" fmla="*/ 581025 h 733425"/>
                <a:gd name="connsiteX3" fmla="*/ 47625 w 1800225"/>
                <a:gd name="connsiteY3" fmla="*/ 7334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733425">
                  <a:moveTo>
                    <a:pt x="47625" y="733425"/>
                  </a:moveTo>
                  <a:lnTo>
                    <a:pt x="0" y="0"/>
                  </a:lnTo>
                  <a:lnTo>
                    <a:pt x="1800225" y="581025"/>
                  </a:lnTo>
                  <a:lnTo>
                    <a:pt x="47625" y="733425"/>
                  </a:lnTo>
                  <a:close/>
                </a:path>
              </a:pathLst>
            </a:cu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tangle 3"/>
            <p:cNvSpPr/>
            <p:nvPr/>
          </p:nvSpPr>
          <p:spPr>
            <a:xfrm>
              <a:off x="5570942" y="1439864"/>
              <a:ext cx="2147887" cy="3894138"/>
            </a:xfrm>
            <a:custGeom>
              <a:avLst/>
              <a:gdLst>
                <a:gd name="connsiteX0" fmla="*/ 0 w 2133600"/>
                <a:gd name="connsiteY0" fmla="*/ 0 h 3657600"/>
                <a:gd name="connsiteX1" fmla="*/ 2133600 w 2133600"/>
                <a:gd name="connsiteY1" fmla="*/ 0 h 3657600"/>
                <a:gd name="connsiteX2" fmla="*/ 2133600 w 2133600"/>
                <a:gd name="connsiteY2" fmla="*/ 3657600 h 3657600"/>
                <a:gd name="connsiteX3" fmla="*/ 0 w 2133600"/>
                <a:gd name="connsiteY3" fmla="*/ 3657600 h 3657600"/>
                <a:gd name="connsiteX4" fmla="*/ 0 w 2133600"/>
                <a:gd name="connsiteY4" fmla="*/ 0 h 3657600"/>
                <a:gd name="connsiteX0" fmla="*/ 0 w 2133600"/>
                <a:gd name="connsiteY0" fmla="*/ 0 h 3893574"/>
                <a:gd name="connsiteX1" fmla="*/ 2133600 w 2133600"/>
                <a:gd name="connsiteY1" fmla="*/ 0 h 3893574"/>
                <a:gd name="connsiteX2" fmla="*/ 2133600 w 2133600"/>
                <a:gd name="connsiteY2" fmla="*/ 3893574 h 3893574"/>
                <a:gd name="connsiteX3" fmla="*/ 0 w 2133600"/>
                <a:gd name="connsiteY3" fmla="*/ 3657600 h 3893574"/>
                <a:gd name="connsiteX4" fmla="*/ 0 w 2133600"/>
                <a:gd name="connsiteY4" fmla="*/ 0 h 3893574"/>
                <a:gd name="connsiteX0" fmla="*/ 14749 w 2148349"/>
                <a:gd name="connsiteY0" fmla="*/ 0 h 3893574"/>
                <a:gd name="connsiteX1" fmla="*/ 2148349 w 2148349"/>
                <a:gd name="connsiteY1" fmla="*/ 0 h 3893574"/>
                <a:gd name="connsiteX2" fmla="*/ 2148349 w 2148349"/>
                <a:gd name="connsiteY2" fmla="*/ 3893574 h 3893574"/>
                <a:gd name="connsiteX3" fmla="*/ 0 w 2148349"/>
                <a:gd name="connsiteY3" fmla="*/ 3436374 h 3893574"/>
                <a:gd name="connsiteX4" fmla="*/ 14749 w 2148349"/>
                <a:gd name="connsiteY4" fmla="*/ 0 h 3893574"/>
                <a:gd name="connsiteX0" fmla="*/ 14749 w 2148349"/>
                <a:gd name="connsiteY0" fmla="*/ 0 h 3893574"/>
                <a:gd name="connsiteX1" fmla="*/ 2148349 w 2148349"/>
                <a:gd name="connsiteY1" fmla="*/ 0 h 3893574"/>
                <a:gd name="connsiteX2" fmla="*/ 2148349 w 2148349"/>
                <a:gd name="connsiteY2" fmla="*/ 3893574 h 3893574"/>
                <a:gd name="connsiteX3" fmla="*/ 0 w 2148349"/>
                <a:gd name="connsiteY3" fmla="*/ 3480619 h 3893574"/>
                <a:gd name="connsiteX4" fmla="*/ 14749 w 2148349"/>
                <a:gd name="connsiteY4" fmla="*/ 0 h 38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49" h="3893574">
                  <a:moveTo>
                    <a:pt x="14749" y="0"/>
                  </a:moveTo>
                  <a:lnTo>
                    <a:pt x="2148349" y="0"/>
                  </a:lnTo>
                  <a:lnTo>
                    <a:pt x="2148349" y="3893574"/>
                  </a:lnTo>
                  <a:lnTo>
                    <a:pt x="0" y="3480619"/>
                  </a:lnTo>
                  <a:cubicBezTo>
                    <a:pt x="4916" y="2335161"/>
                    <a:pt x="9833" y="1145458"/>
                    <a:pt x="14749" y="0"/>
                  </a:cubicBezTo>
                  <a:close/>
                </a:path>
              </a:pathLst>
            </a:custGeom>
            <a:solidFill>
              <a:srgbClr val="5B9BD5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249455" y="1387233"/>
            <a:ext cx="1401655" cy="2820225"/>
            <a:chOff x="9067800" y="1400175"/>
            <a:chExt cx="2147888" cy="4343401"/>
          </a:xfrm>
        </p:grpSpPr>
        <p:sp>
          <p:nvSpPr>
            <p:cNvPr id="60" name="Freeform 59"/>
            <p:cNvSpPr/>
            <p:nvPr/>
          </p:nvSpPr>
          <p:spPr>
            <a:xfrm>
              <a:off x="9424988" y="4610101"/>
              <a:ext cx="1095375" cy="1133475"/>
            </a:xfrm>
            <a:custGeom>
              <a:avLst/>
              <a:gdLst>
                <a:gd name="connsiteX0" fmla="*/ 47625 w 1095375"/>
                <a:gd name="connsiteY0" fmla="*/ 838200 h 1133475"/>
                <a:gd name="connsiteX1" fmla="*/ 1095375 w 1095375"/>
                <a:gd name="connsiteY1" fmla="*/ 1133475 h 1133475"/>
                <a:gd name="connsiteX2" fmla="*/ 0 w 1095375"/>
                <a:gd name="connsiteY2" fmla="*/ 0 h 1133475"/>
                <a:gd name="connsiteX3" fmla="*/ 47625 w 1095375"/>
                <a:gd name="connsiteY3" fmla="*/ 838200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1133475">
                  <a:moveTo>
                    <a:pt x="47625" y="838200"/>
                  </a:moveTo>
                  <a:lnTo>
                    <a:pt x="1095375" y="1133475"/>
                  </a:lnTo>
                  <a:lnTo>
                    <a:pt x="0" y="0"/>
                  </a:lnTo>
                  <a:lnTo>
                    <a:pt x="47625" y="838200"/>
                  </a:ln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9405938" y="4705351"/>
              <a:ext cx="1800225" cy="733425"/>
            </a:xfrm>
            <a:custGeom>
              <a:avLst/>
              <a:gdLst>
                <a:gd name="connsiteX0" fmla="*/ 47625 w 1800225"/>
                <a:gd name="connsiteY0" fmla="*/ 733425 h 733425"/>
                <a:gd name="connsiteX1" fmla="*/ 0 w 1800225"/>
                <a:gd name="connsiteY1" fmla="*/ 0 h 733425"/>
                <a:gd name="connsiteX2" fmla="*/ 1800225 w 1800225"/>
                <a:gd name="connsiteY2" fmla="*/ 581025 h 733425"/>
                <a:gd name="connsiteX3" fmla="*/ 47625 w 1800225"/>
                <a:gd name="connsiteY3" fmla="*/ 7334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733425">
                  <a:moveTo>
                    <a:pt x="47625" y="733425"/>
                  </a:moveTo>
                  <a:lnTo>
                    <a:pt x="0" y="0"/>
                  </a:lnTo>
                  <a:lnTo>
                    <a:pt x="1800225" y="581025"/>
                  </a:lnTo>
                  <a:lnTo>
                    <a:pt x="47625" y="733425"/>
                  </a:lnTo>
                  <a:close/>
                </a:path>
              </a:pathLst>
            </a:custGeom>
            <a:solidFill>
              <a:srgbClr val="44546A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Rectangle 3"/>
            <p:cNvSpPr/>
            <p:nvPr/>
          </p:nvSpPr>
          <p:spPr>
            <a:xfrm>
              <a:off x="9067800" y="1400175"/>
              <a:ext cx="2147888" cy="3892552"/>
            </a:xfrm>
            <a:custGeom>
              <a:avLst/>
              <a:gdLst>
                <a:gd name="connsiteX0" fmla="*/ 0 w 2133600"/>
                <a:gd name="connsiteY0" fmla="*/ 0 h 3657600"/>
                <a:gd name="connsiteX1" fmla="*/ 2133600 w 2133600"/>
                <a:gd name="connsiteY1" fmla="*/ 0 h 3657600"/>
                <a:gd name="connsiteX2" fmla="*/ 2133600 w 2133600"/>
                <a:gd name="connsiteY2" fmla="*/ 3657600 h 3657600"/>
                <a:gd name="connsiteX3" fmla="*/ 0 w 2133600"/>
                <a:gd name="connsiteY3" fmla="*/ 3657600 h 3657600"/>
                <a:gd name="connsiteX4" fmla="*/ 0 w 2133600"/>
                <a:gd name="connsiteY4" fmla="*/ 0 h 3657600"/>
                <a:gd name="connsiteX0" fmla="*/ 0 w 2133600"/>
                <a:gd name="connsiteY0" fmla="*/ 0 h 3893574"/>
                <a:gd name="connsiteX1" fmla="*/ 2133600 w 2133600"/>
                <a:gd name="connsiteY1" fmla="*/ 0 h 3893574"/>
                <a:gd name="connsiteX2" fmla="*/ 2133600 w 2133600"/>
                <a:gd name="connsiteY2" fmla="*/ 3893574 h 3893574"/>
                <a:gd name="connsiteX3" fmla="*/ 0 w 2133600"/>
                <a:gd name="connsiteY3" fmla="*/ 3657600 h 3893574"/>
                <a:gd name="connsiteX4" fmla="*/ 0 w 2133600"/>
                <a:gd name="connsiteY4" fmla="*/ 0 h 3893574"/>
                <a:gd name="connsiteX0" fmla="*/ 14749 w 2148349"/>
                <a:gd name="connsiteY0" fmla="*/ 0 h 3893574"/>
                <a:gd name="connsiteX1" fmla="*/ 2148349 w 2148349"/>
                <a:gd name="connsiteY1" fmla="*/ 0 h 3893574"/>
                <a:gd name="connsiteX2" fmla="*/ 2148349 w 2148349"/>
                <a:gd name="connsiteY2" fmla="*/ 3893574 h 3893574"/>
                <a:gd name="connsiteX3" fmla="*/ 0 w 2148349"/>
                <a:gd name="connsiteY3" fmla="*/ 3436374 h 3893574"/>
                <a:gd name="connsiteX4" fmla="*/ 14749 w 2148349"/>
                <a:gd name="connsiteY4" fmla="*/ 0 h 3893574"/>
                <a:gd name="connsiteX0" fmla="*/ 14749 w 2148349"/>
                <a:gd name="connsiteY0" fmla="*/ 0 h 3893574"/>
                <a:gd name="connsiteX1" fmla="*/ 2148349 w 2148349"/>
                <a:gd name="connsiteY1" fmla="*/ 0 h 3893574"/>
                <a:gd name="connsiteX2" fmla="*/ 2148349 w 2148349"/>
                <a:gd name="connsiteY2" fmla="*/ 3893574 h 3893574"/>
                <a:gd name="connsiteX3" fmla="*/ 0 w 2148349"/>
                <a:gd name="connsiteY3" fmla="*/ 3480619 h 3893574"/>
                <a:gd name="connsiteX4" fmla="*/ 14749 w 2148349"/>
                <a:gd name="connsiteY4" fmla="*/ 0 h 38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49" h="3893574">
                  <a:moveTo>
                    <a:pt x="14749" y="0"/>
                  </a:moveTo>
                  <a:lnTo>
                    <a:pt x="2148349" y="0"/>
                  </a:lnTo>
                  <a:lnTo>
                    <a:pt x="2148349" y="3893574"/>
                  </a:lnTo>
                  <a:lnTo>
                    <a:pt x="0" y="3480619"/>
                  </a:lnTo>
                  <a:cubicBezTo>
                    <a:pt x="4916" y="2335161"/>
                    <a:pt x="9833" y="1145458"/>
                    <a:pt x="14749" y="0"/>
                  </a:cubicBezTo>
                  <a:close/>
                </a:path>
              </a:pathLst>
            </a:custGeom>
            <a:solidFill>
              <a:srgbClr val="44546A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728638" y="1387233"/>
            <a:ext cx="1401655" cy="2820225"/>
            <a:chOff x="6172200" y="1400175"/>
            <a:chExt cx="2147888" cy="4343401"/>
          </a:xfrm>
        </p:grpSpPr>
        <p:sp>
          <p:nvSpPr>
            <p:cNvPr id="57" name="Freeform 56"/>
            <p:cNvSpPr/>
            <p:nvPr/>
          </p:nvSpPr>
          <p:spPr>
            <a:xfrm>
              <a:off x="6529388" y="4610101"/>
              <a:ext cx="1095375" cy="1133475"/>
            </a:xfrm>
            <a:custGeom>
              <a:avLst/>
              <a:gdLst>
                <a:gd name="connsiteX0" fmla="*/ 47625 w 1095375"/>
                <a:gd name="connsiteY0" fmla="*/ 838200 h 1133475"/>
                <a:gd name="connsiteX1" fmla="*/ 1095375 w 1095375"/>
                <a:gd name="connsiteY1" fmla="*/ 1133475 h 1133475"/>
                <a:gd name="connsiteX2" fmla="*/ 0 w 1095375"/>
                <a:gd name="connsiteY2" fmla="*/ 0 h 1133475"/>
                <a:gd name="connsiteX3" fmla="*/ 47625 w 1095375"/>
                <a:gd name="connsiteY3" fmla="*/ 838200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1133475">
                  <a:moveTo>
                    <a:pt x="47625" y="838200"/>
                  </a:moveTo>
                  <a:lnTo>
                    <a:pt x="1095375" y="1133475"/>
                  </a:lnTo>
                  <a:lnTo>
                    <a:pt x="0" y="0"/>
                  </a:lnTo>
                  <a:lnTo>
                    <a:pt x="47625" y="8382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6510338" y="4705350"/>
              <a:ext cx="1800225" cy="733425"/>
            </a:xfrm>
            <a:custGeom>
              <a:avLst/>
              <a:gdLst>
                <a:gd name="connsiteX0" fmla="*/ 47625 w 1800225"/>
                <a:gd name="connsiteY0" fmla="*/ 733425 h 733425"/>
                <a:gd name="connsiteX1" fmla="*/ 0 w 1800225"/>
                <a:gd name="connsiteY1" fmla="*/ 0 h 733425"/>
                <a:gd name="connsiteX2" fmla="*/ 1800225 w 1800225"/>
                <a:gd name="connsiteY2" fmla="*/ 581025 h 733425"/>
                <a:gd name="connsiteX3" fmla="*/ 47625 w 1800225"/>
                <a:gd name="connsiteY3" fmla="*/ 73342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0225" h="733425">
                  <a:moveTo>
                    <a:pt x="47625" y="733425"/>
                  </a:moveTo>
                  <a:lnTo>
                    <a:pt x="0" y="0"/>
                  </a:lnTo>
                  <a:lnTo>
                    <a:pt x="1800225" y="581025"/>
                  </a:lnTo>
                  <a:lnTo>
                    <a:pt x="47625" y="733425"/>
                  </a:lnTo>
                  <a:close/>
                </a:path>
              </a:pathLst>
            </a:custGeom>
            <a:solidFill>
              <a:srgbClr val="80D3F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Rectangle 3"/>
            <p:cNvSpPr/>
            <p:nvPr/>
          </p:nvSpPr>
          <p:spPr>
            <a:xfrm>
              <a:off x="6172200" y="1400175"/>
              <a:ext cx="2147888" cy="3892552"/>
            </a:xfrm>
            <a:custGeom>
              <a:avLst/>
              <a:gdLst>
                <a:gd name="connsiteX0" fmla="*/ 0 w 2133600"/>
                <a:gd name="connsiteY0" fmla="*/ 0 h 3657600"/>
                <a:gd name="connsiteX1" fmla="*/ 2133600 w 2133600"/>
                <a:gd name="connsiteY1" fmla="*/ 0 h 3657600"/>
                <a:gd name="connsiteX2" fmla="*/ 2133600 w 2133600"/>
                <a:gd name="connsiteY2" fmla="*/ 3657600 h 3657600"/>
                <a:gd name="connsiteX3" fmla="*/ 0 w 2133600"/>
                <a:gd name="connsiteY3" fmla="*/ 3657600 h 3657600"/>
                <a:gd name="connsiteX4" fmla="*/ 0 w 2133600"/>
                <a:gd name="connsiteY4" fmla="*/ 0 h 3657600"/>
                <a:gd name="connsiteX0" fmla="*/ 0 w 2133600"/>
                <a:gd name="connsiteY0" fmla="*/ 0 h 3893574"/>
                <a:gd name="connsiteX1" fmla="*/ 2133600 w 2133600"/>
                <a:gd name="connsiteY1" fmla="*/ 0 h 3893574"/>
                <a:gd name="connsiteX2" fmla="*/ 2133600 w 2133600"/>
                <a:gd name="connsiteY2" fmla="*/ 3893574 h 3893574"/>
                <a:gd name="connsiteX3" fmla="*/ 0 w 2133600"/>
                <a:gd name="connsiteY3" fmla="*/ 3657600 h 3893574"/>
                <a:gd name="connsiteX4" fmla="*/ 0 w 2133600"/>
                <a:gd name="connsiteY4" fmla="*/ 0 h 3893574"/>
                <a:gd name="connsiteX0" fmla="*/ 14749 w 2148349"/>
                <a:gd name="connsiteY0" fmla="*/ 0 h 3893574"/>
                <a:gd name="connsiteX1" fmla="*/ 2148349 w 2148349"/>
                <a:gd name="connsiteY1" fmla="*/ 0 h 3893574"/>
                <a:gd name="connsiteX2" fmla="*/ 2148349 w 2148349"/>
                <a:gd name="connsiteY2" fmla="*/ 3893574 h 3893574"/>
                <a:gd name="connsiteX3" fmla="*/ 0 w 2148349"/>
                <a:gd name="connsiteY3" fmla="*/ 3436374 h 3893574"/>
                <a:gd name="connsiteX4" fmla="*/ 14749 w 2148349"/>
                <a:gd name="connsiteY4" fmla="*/ 0 h 3893574"/>
                <a:gd name="connsiteX0" fmla="*/ 14749 w 2148349"/>
                <a:gd name="connsiteY0" fmla="*/ 0 h 3893574"/>
                <a:gd name="connsiteX1" fmla="*/ 2148349 w 2148349"/>
                <a:gd name="connsiteY1" fmla="*/ 0 h 3893574"/>
                <a:gd name="connsiteX2" fmla="*/ 2148349 w 2148349"/>
                <a:gd name="connsiteY2" fmla="*/ 3893574 h 3893574"/>
                <a:gd name="connsiteX3" fmla="*/ 0 w 2148349"/>
                <a:gd name="connsiteY3" fmla="*/ 3480619 h 3893574"/>
                <a:gd name="connsiteX4" fmla="*/ 14749 w 2148349"/>
                <a:gd name="connsiteY4" fmla="*/ 0 h 38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49" h="3893574">
                  <a:moveTo>
                    <a:pt x="14749" y="0"/>
                  </a:moveTo>
                  <a:lnTo>
                    <a:pt x="2148349" y="0"/>
                  </a:lnTo>
                  <a:lnTo>
                    <a:pt x="2148349" y="3893574"/>
                  </a:lnTo>
                  <a:lnTo>
                    <a:pt x="0" y="3480619"/>
                  </a:lnTo>
                  <a:cubicBezTo>
                    <a:pt x="4916" y="2335161"/>
                    <a:pt x="9833" y="1145458"/>
                    <a:pt x="14749" y="0"/>
                  </a:cubicBezTo>
                  <a:close/>
                </a:path>
              </a:pathLst>
            </a:custGeom>
            <a:solidFill>
              <a:srgbClr val="D8F1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913577">
                <a:defRPr/>
              </a:pPr>
              <a:endParaRPr lang="en-US" kern="0" dirty="0">
                <a:solidFill>
                  <a:prstClr val="white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 bwMode="auto">
          <a:xfrm>
            <a:off x="402329" y="1434371"/>
            <a:ext cx="1361999" cy="2085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numCol="1" spcCol="91440" rtlCol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177640" indent="-118956" defTabSz="570590">
              <a:buFont typeface="Wingdings" panose="05000000000000000000" pitchFamily="2" charset="2"/>
              <a:buChar char="§"/>
              <a:defRPr sz="999" ker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100" dirty="0" smtClean="0"/>
              <a:t>Rep Coaching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1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100" dirty="0"/>
              <a:t>Guide </a:t>
            </a:r>
            <a:r>
              <a:rPr lang="en-US" sz="1100" dirty="0" smtClean="0"/>
              <a:t>Marketers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1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100" dirty="0" smtClean="0"/>
              <a:t>Sales Reporting KPI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1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100" dirty="0" smtClean="0"/>
              <a:t>CRM Based Tool</a:t>
            </a:r>
            <a:endParaRPr lang="en-US" sz="11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312206" y="793323"/>
            <a:ext cx="5818153" cy="555481"/>
            <a:chOff x="1721440" y="1039325"/>
            <a:chExt cx="5721950" cy="296582"/>
          </a:xfrm>
        </p:grpSpPr>
        <p:sp>
          <p:nvSpPr>
            <p:cNvPr id="51" name="Round Same Side Corner Rectangle 50"/>
            <p:cNvSpPr/>
            <p:nvPr/>
          </p:nvSpPr>
          <p:spPr>
            <a:xfrm>
              <a:off x="1721440" y="1039325"/>
              <a:ext cx="1378800" cy="296582"/>
            </a:xfrm>
            <a:prstGeom prst="round2SameRect">
              <a:avLst/>
            </a:prstGeom>
            <a:solidFill>
              <a:srgbClr val="DEA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5000"/>
                </a:lnSpc>
              </a:pPr>
              <a:r>
                <a:rPr lang="en-US" sz="1200" b="1" dirty="0" smtClean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EINSTEIN AI</a:t>
              </a:r>
            </a:p>
            <a:p>
              <a:pPr algn="ctr">
                <a:lnSpc>
                  <a:spcPct val="85000"/>
                </a:lnSpc>
              </a:pPr>
              <a:r>
                <a:rPr lang="en-US" sz="1200" b="1" dirty="0" smtClean="0">
                  <a:solidFill>
                    <a:schemeClr val="bg2"/>
                  </a:solidFill>
                  <a:latin typeface="Calibri" panose="020F0502020204030204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(Salesforce)</a:t>
              </a:r>
              <a:endParaRPr lang="en-US" sz="1100" b="1" dirty="0">
                <a:solidFill>
                  <a:schemeClr val="bg1"/>
                </a:solidFill>
                <a:latin typeface="Calibri" pitchFamily="34" charset="0"/>
                <a:ea typeface="Segoe UI" panose="020B05020402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Round Same Side Corner Rectangle 51"/>
            <p:cNvSpPr/>
            <p:nvPr/>
          </p:nvSpPr>
          <p:spPr>
            <a:xfrm>
              <a:off x="3176100" y="1039325"/>
              <a:ext cx="1378800" cy="296582"/>
            </a:xfrm>
            <a:prstGeom prst="round2SameRect">
              <a:avLst/>
            </a:prstGeom>
            <a:solidFill>
              <a:srgbClr val="2E75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5000"/>
                </a:lnSpc>
              </a:pP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NAVIGATOR</a:t>
              </a:r>
            </a:p>
            <a:p>
              <a:pPr algn="ctr">
                <a:lnSpc>
                  <a:spcPct val="85000"/>
                </a:lnSpc>
              </a:pP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(ZS Associates)</a:t>
              </a:r>
              <a:endParaRPr lang="en-US" sz="1200" b="1" dirty="0">
                <a:solidFill>
                  <a:schemeClr val="bg1"/>
                </a:solidFill>
                <a:latin typeface="Calibri" pitchFamily="34" charset="0"/>
                <a:ea typeface="Segoe UI" panose="020B05020402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ound Same Side Corner Rectangle 52"/>
            <p:cNvSpPr/>
            <p:nvPr/>
          </p:nvSpPr>
          <p:spPr>
            <a:xfrm>
              <a:off x="4609930" y="1039325"/>
              <a:ext cx="1378800" cy="296582"/>
            </a:xfrm>
            <a:prstGeom prst="round2Same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5000"/>
                </a:lnSpc>
              </a:pP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HUBSPOT</a:t>
              </a:r>
              <a:endParaRPr lang="en-US" sz="1200" b="1" dirty="0">
                <a:solidFill>
                  <a:schemeClr val="bg1"/>
                </a:solidFill>
                <a:latin typeface="Calibri" pitchFamily="34" charset="0"/>
                <a:ea typeface="Segoe UI" panose="020B0502040204020203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Round Same Side Corner Rectangle 54"/>
            <p:cNvSpPr/>
            <p:nvPr/>
          </p:nvSpPr>
          <p:spPr>
            <a:xfrm>
              <a:off x="6064590" y="1039325"/>
              <a:ext cx="1378800" cy="296582"/>
            </a:xfrm>
            <a:prstGeom prst="round2SameRect">
              <a:avLst/>
            </a:prstGeom>
            <a:solidFill>
              <a:srgbClr val="2E8EA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5000"/>
                </a:lnSpc>
              </a:pP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Sales IQ</a:t>
              </a:r>
            </a:p>
            <a:p>
              <a:pPr algn="ctr">
                <a:lnSpc>
                  <a:spcPct val="85000"/>
                </a:lnSpc>
              </a:pP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(</a:t>
              </a:r>
              <a:r>
                <a:rPr lang="en-US" sz="1200" b="1" dirty="0" err="1" smtClean="0">
                  <a:solidFill>
                    <a:schemeClr val="bg1"/>
                  </a:solidFill>
                  <a:latin typeface="Calibri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Axtria</a:t>
              </a:r>
              <a:r>
                <a:rPr lang="en-US" sz="1200" b="1" dirty="0" smtClean="0">
                  <a:solidFill>
                    <a:schemeClr val="bg1"/>
                  </a:solidFill>
                  <a:latin typeface="Calibri" pitchFamily="34" charset="0"/>
                  <a:ea typeface="Segoe UI" panose="020B0502040204020203" pitchFamily="34" charset="0"/>
                  <a:cs typeface="Calibri" panose="020F0502020204030204" pitchFamily="34" charset="0"/>
                </a:rPr>
                <a:t>)</a:t>
              </a:r>
              <a:endParaRPr lang="en-US" sz="1200" b="1" dirty="0">
                <a:solidFill>
                  <a:schemeClr val="bg1"/>
                </a:solidFill>
                <a:latin typeface="Calibri" pitchFamily="34" charset="0"/>
                <a:ea typeface="Segoe UI" panose="020B0502040204020203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46" y="108064"/>
            <a:ext cx="7564999" cy="440892"/>
          </a:xfrm>
        </p:spPr>
        <p:txBody>
          <a:bodyPr/>
          <a:lstStyle/>
          <a:p>
            <a:r>
              <a:rPr lang="en-US" dirty="0" smtClean="0"/>
              <a:t>Competitor Analysis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2019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9" name="AutoShape 12" descr="Image result for deep learning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TextBox 68"/>
          <p:cNvSpPr txBox="1"/>
          <p:nvPr/>
        </p:nvSpPr>
        <p:spPr bwMode="auto">
          <a:xfrm>
            <a:off x="1838518" y="1434371"/>
            <a:ext cx="1261515" cy="1352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numCol="1" spcCol="91440" rtlCol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177640" indent="-118956" defTabSz="570590">
              <a:buFont typeface="Wingdings" panose="05000000000000000000" pitchFamily="2" charset="2"/>
              <a:buChar char="v"/>
              <a:defRPr sz="1100" ker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Segmentation</a:t>
            </a:r>
          </a:p>
          <a:p>
            <a:endParaRPr lang="en-US" dirty="0"/>
          </a:p>
          <a:p>
            <a:r>
              <a:rPr lang="en-US" dirty="0"/>
              <a:t>Territory Design</a:t>
            </a:r>
          </a:p>
          <a:p>
            <a:endParaRPr lang="en-US" dirty="0"/>
          </a:p>
          <a:p>
            <a:r>
              <a:rPr lang="en-US" dirty="0"/>
              <a:t>Pricing </a:t>
            </a:r>
            <a:r>
              <a:rPr lang="en-US" dirty="0" smtClean="0"/>
              <a:t>Strategy</a:t>
            </a:r>
          </a:p>
        </p:txBody>
      </p:sp>
      <p:sp>
        <p:nvSpPr>
          <p:cNvPr id="70" name="TextBox 69"/>
          <p:cNvSpPr txBox="1"/>
          <p:nvPr/>
        </p:nvSpPr>
        <p:spPr bwMode="auto">
          <a:xfrm>
            <a:off x="3310134" y="1434371"/>
            <a:ext cx="1292786" cy="231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numCol="1" spcCol="91440" rtlCol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177640" indent="-118956" defTabSz="570590">
              <a:buFont typeface="Wingdings" panose="05000000000000000000" pitchFamily="2" charset="2"/>
              <a:buChar char="v"/>
              <a:defRPr sz="999" ker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dirty="0" smtClean="0"/>
              <a:t>Salesforce Integration</a:t>
            </a:r>
          </a:p>
          <a:p>
            <a:pPr marL="58684" indent="0">
              <a:buNone/>
            </a:pPr>
            <a:endParaRPr lang="en-US" sz="1100" dirty="0"/>
          </a:p>
          <a:p>
            <a:r>
              <a:rPr lang="en-US" sz="1100" dirty="0" smtClean="0"/>
              <a:t>Lead Management</a:t>
            </a:r>
          </a:p>
          <a:p>
            <a:pPr marL="58684" indent="0">
              <a:buNone/>
            </a:pPr>
            <a:endParaRPr lang="en-US" sz="1100" dirty="0"/>
          </a:p>
          <a:p>
            <a:r>
              <a:rPr lang="en-US" sz="1100" dirty="0" smtClean="0"/>
              <a:t>Sales Analytics</a:t>
            </a:r>
          </a:p>
          <a:p>
            <a:endParaRPr lang="en-US" sz="1100" dirty="0"/>
          </a:p>
          <a:p>
            <a:r>
              <a:rPr lang="en-US" sz="1100" dirty="0" smtClean="0"/>
              <a:t>Marketing Automation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57767" y="1434371"/>
            <a:ext cx="1365879" cy="176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numCol="1" spcCol="91440" rtlCol="0">
            <a:prstTxWarp prst="textNoShape">
              <a:avLst/>
            </a:prstTxWarp>
            <a:noAutofit/>
          </a:bodyPr>
          <a:lstStyle/>
          <a:p>
            <a:pPr marL="177640" indent="-118956" defTabSz="570590">
              <a:buFont typeface="Wingdings" panose="05000000000000000000" pitchFamily="2" charset="2"/>
              <a:buChar char="v"/>
            </a:pPr>
            <a:r>
              <a:rPr lang="en-US" sz="1100" kern="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Multichannel Call Planning</a:t>
            </a:r>
          </a:p>
          <a:p>
            <a:pPr marL="177640" indent="-118956" defTabSz="570590">
              <a:buFont typeface="Wingdings" panose="05000000000000000000" pitchFamily="2" charset="2"/>
              <a:buChar char="v"/>
            </a:pPr>
            <a:endParaRPr lang="en-US" sz="1100" kern="0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  <a:p>
            <a:pPr marL="177640" indent="-118956" defTabSz="570590">
              <a:buFont typeface="Wingdings" panose="05000000000000000000" pitchFamily="2" charset="2"/>
              <a:buChar char="v"/>
            </a:pPr>
            <a:r>
              <a:rPr lang="en-US" sz="1100" kern="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Roster management</a:t>
            </a:r>
          </a:p>
          <a:p>
            <a:pPr marL="177640" indent="-118956" defTabSz="570590">
              <a:buFont typeface="Wingdings" panose="05000000000000000000" pitchFamily="2" charset="2"/>
              <a:buChar char="v"/>
            </a:pPr>
            <a:endParaRPr lang="en-US" sz="1100" kern="0" dirty="0">
              <a:solidFill>
                <a:schemeClr val="tx2"/>
              </a:solidFill>
              <a:latin typeface="Calibri" panose="020F0502020204030204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  <a:p>
            <a:pPr marL="177640" indent="-118956" defTabSz="570590">
              <a:buFont typeface="Wingdings" panose="05000000000000000000" pitchFamily="2" charset="2"/>
              <a:buChar char="v"/>
            </a:pPr>
            <a:r>
              <a:rPr lang="en-US" sz="1100" kern="0" dirty="0" smtClea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Field Reporting</a:t>
            </a:r>
          </a:p>
        </p:txBody>
      </p:sp>
      <p:sp>
        <p:nvSpPr>
          <p:cNvPr id="74" name="Freeform 73"/>
          <p:cNvSpPr/>
          <p:nvPr/>
        </p:nvSpPr>
        <p:spPr>
          <a:xfrm>
            <a:off x="6686233" y="3471478"/>
            <a:ext cx="1386567" cy="735980"/>
          </a:xfrm>
          <a:custGeom>
            <a:avLst/>
            <a:gdLst>
              <a:gd name="connsiteX0" fmla="*/ 47625 w 1095375"/>
              <a:gd name="connsiteY0" fmla="*/ 838200 h 1133475"/>
              <a:gd name="connsiteX1" fmla="*/ 1095375 w 1095375"/>
              <a:gd name="connsiteY1" fmla="*/ 1133475 h 1133475"/>
              <a:gd name="connsiteX2" fmla="*/ 0 w 1095375"/>
              <a:gd name="connsiteY2" fmla="*/ 0 h 1133475"/>
              <a:gd name="connsiteX3" fmla="*/ 47625 w 1095375"/>
              <a:gd name="connsiteY3" fmla="*/ 83820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375" h="1133475">
                <a:moveTo>
                  <a:pt x="47625" y="838200"/>
                </a:moveTo>
                <a:lnTo>
                  <a:pt x="1095375" y="1133475"/>
                </a:lnTo>
                <a:lnTo>
                  <a:pt x="0" y="0"/>
                </a:lnTo>
                <a:lnTo>
                  <a:pt x="47625" y="83820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3577">
              <a:defRPr/>
            </a:pPr>
            <a:endParaRPr lang="en-US" kern="0" dirty="0">
              <a:solidFill>
                <a:prstClr val="white"/>
              </a:solidFill>
              <a:latin typeface="Calibri" pitchFamily="34" charset="0"/>
              <a:cs typeface="Calibri" panose="020F0502020204030204" pitchFamily="34" charset="0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6662118" y="3533325"/>
            <a:ext cx="2278794" cy="476222"/>
          </a:xfrm>
          <a:custGeom>
            <a:avLst/>
            <a:gdLst>
              <a:gd name="connsiteX0" fmla="*/ 47625 w 1800225"/>
              <a:gd name="connsiteY0" fmla="*/ 733425 h 733425"/>
              <a:gd name="connsiteX1" fmla="*/ 0 w 1800225"/>
              <a:gd name="connsiteY1" fmla="*/ 0 h 733425"/>
              <a:gd name="connsiteX2" fmla="*/ 1800225 w 1800225"/>
              <a:gd name="connsiteY2" fmla="*/ 581025 h 733425"/>
              <a:gd name="connsiteX3" fmla="*/ 47625 w 1800225"/>
              <a:gd name="connsiteY3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225" h="733425">
                <a:moveTo>
                  <a:pt x="47625" y="733425"/>
                </a:moveTo>
                <a:lnTo>
                  <a:pt x="0" y="0"/>
                </a:lnTo>
                <a:lnTo>
                  <a:pt x="1800225" y="581025"/>
                </a:lnTo>
                <a:lnTo>
                  <a:pt x="47625" y="733425"/>
                </a:lnTo>
                <a:close/>
              </a:path>
            </a:pathLst>
          </a:custGeom>
          <a:solidFill>
            <a:srgbClr val="69CD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3577">
              <a:defRPr/>
            </a:pPr>
            <a:endParaRPr lang="en-US" kern="0" dirty="0">
              <a:solidFill>
                <a:prstClr val="white"/>
              </a:solidFill>
              <a:latin typeface="Calibri" pitchFamily="34" charset="0"/>
              <a:cs typeface="Calibri" panose="020F0502020204030204" pitchFamily="34" charset="0"/>
            </a:endParaRPr>
          </a:p>
        </p:txBody>
      </p:sp>
      <p:sp>
        <p:nvSpPr>
          <p:cNvPr id="76" name="Rectangle 3"/>
          <p:cNvSpPr/>
          <p:nvPr/>
        </p:nvSpPr>
        <p:spPr>
          <a:xfrm>
            <a:off x="6288209" y="1383258"/>
            <a:ext cx="2718878" cy="2527483"/>
          </a:xfrm>
          <a:custGeom>
            <a:avLst/>
            <a:gdLst>
              <a:gd name="connsiteX0" fmla="*/ 0 w 2133600"/>
              <a:gd name="connsiteY0" fmla="*/ 0 h 3657600"/>
              <a:gd name="connsiteX1" fmla="*/ 2133600 w 2133600"/>
              <a:gd name="connsiteY1" fmla="*/ 0 h 3657600"/>
              <a:gd name="connsiteX2" fmla="*/ 2133600 w 2133600"/>
              <a:gd name="connsiteY2" fmla="*/ 3657600 h 3657600"/>
              <a:gd name="connsiteX3" fmla="*/ 0 w 2133600"/>
              <a:gd name="connsiteY3" fmla="*/ 3657600 h 3657600"/>
              <a:gd name="connsiteX4" fmla="*/ 0 w 2133600"/>
              <a:gd name="connsiteY4" fmla="*/ 0 h 3657600"/>
              <a:gd name="connsiteX0" fmla="*/ 0 w 2133600"/>
              <a:gd name="connsiteY0" fmla="*/ 0 h 3893574"/>
              <a:gd name="connsiteX1" fmla="*/ 2133600 w 2133600"/>
              <a:gd name="connsiteY1" fmla="*/ 0 h 3893574"/>
              <a:gd name="connsiteX2" fmla="*/ 2133600 w 2133600"/>
              <a:gd name="connsiteY2" fmla="*/ 3893574 h 3893574"/>
              <a:gd name="connsiteX3" fmla="*/ 0 w 2133600"/>
              <a:gd name="connsiteY3" fmla="*/ 3657600 h 3893574"/>
              <a:gd name="connsiteX4" fmla="*/ 0 w 2133600"/>
              <a:gd name="connsiteY4" fmla="*/ 0 h 3893574"/>
              <a:gd name="connsiteX0" fmla="*/ 14749 w 2148349"/>
              <a:gd name="connsiteY0" fmla="*/ 0 h 3893574"/>
              <a:gd name="connsiteX1" fmla="*/ 2148349 w 2148349"/>
              <a:gd name="connsiteY1" fmla="*/ 0 h 3893574"/>
              <a:gd name="connsiteX2" fmla="*/ 2148349 w 2148349"/>
              <a:gd name="connsiteY2" fmla="*/ 3893574 h 3893574"/>
              <a:gd name="connsiteX3" fmla="*/ 0 w 2148349"/>
              <a:gd name="connsiteY3" fmla="*/ 3436374 h 3893574"/>
              <a:gd name="connsiteX4" fmla="*/ 14749 w 2148349"/>
              <a:gd name="connsiteY4" fmla="*/ 0 h 3893574"/>
              <a:gd name="connsiteX0" fmla="*/ 14749 w 2148349"/>
              <a:gd name="connsiteY0" fmla="*/ 0 h 3893574"/>
              <a:gd name="connsiteX1" fmla="*/ 2148349 w 2148349"/>
              <a:gd name="connsiteY1" fmla="*/ 0 h 3893574"/>
              <a:gd name="connsiteX2" fmla="*/ 2148349 w 2148349"/>
              <a:gd name="connsiteY2" fmla="*/ 3893574 h 3893574"/>
              <a:gd name="connsiteX3" fmla="*/ 0 w 2148349"/>
              <a:gd name="connsiteY3" fmla="*/ 3480619 h 3893574"/>
              <a:gd name="connsiteX4" fmla="*/ 14749 w 2148349"/>
              <a:gd name="connsiteY4" fmla="*/ 0 h 389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8349" h="3893574">
                <a:moveTo>
                  <a:pt x="14749" y="0"/>
                </a:moveTo>
                <a:lnTo>
                  <a:pt x="2148349" y="0"/>
                </a:lnTo>
                <a:lnTo>
                  <a:pt x="2148349" y="3893574"/>
                </a:lnTo>
                <a:lnTo>
                  <a:pt x="0" y="3480619"/>
                </a:lnTo>
                <a:cubicBezTo>
                  <a:pt x="4916" y="2335161"/>
                  <a:pt x="9833" y="1145458"/>
                  <a:pt x="14749" y="0"/>
                </a:cubicBezTo>
                <a:close/>
              </a:path>
            </a:pathLst>
          </a:custGeom>
          <a:solidFill>
            <a:srgbClr val="8CD8A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3577">
              <a:defRPr/>
            </a:pPr>
            <a:endParaRPr lang="en-US" kern="0" dirty="0">
              <a:solidFill>
                <a:prstClr val="white"/>
              </a:solidFill>
              <a:latin typeface="Calibri" pitchFamily="34" charset="0"/>
              <a:cs typeface="Calibri" panose="020F0502020204030204" pitchFamily="34" charset="0"/>
            </a:endParaRPr>
          </a:p>
        </p:txBody>
      </p:sp>
      <p:sp>
        <p:nvSpPr>
          <p:cNvPr id="77" name="Round Same Side Corner Rectangle 76"/>
          <p:cNvSpPr/>
          <p:nvPr/>
        </p:nvSpPr>
        <p:spPr>
          <a:xfrm>
            <a:off x="6287893" y="788405"/>
            <a:ext cx="2719511" cy="555481"/>
          </a:xfrm>
          <a:prstGeom prst="round2Same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5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Calibri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MENDEL</a:t>
            </a:r>
          </a:p>
          <a:p>
            <a:pPr algn="ctr">
              <a:lnSpc>
                <a:spcPct val="85000"/>
              </a:lnSpc>
            </a:pPr>
            <a:r>
              <a:rPr lang="en-US" sz="1200" b="1" dirty="0" smtClean="0">
                <a:solidFill>
                  <a:schemeClr val="bg1"/>
                </a:solidFill>
                <a:latin typeface="Calibri" pitchFamily="34" charset="0"/>
                <a:ea typeface="Segoe UI" panose="020B0502040204020203" pitchFamily="34" charset="0"/>
                <a:cs typeface="Calibri" panose="020F0502020204030204" pitchFamily="34" charset="0"/>
              </a:rPr>
              <a:t>(COGNIZANT)</a:t>
            </a:r>
            <a:endParaRPr lang="en-US" sz="1200" b="1" dirty="0">
              <a:solidFill>
                <a:schemeClr val="bg1"/>
              </a:solidFill>
              <a:latin typeface="Calibri" pitchFamily="34" charset="0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6322743" y="1434371"/>
            <a:ext cx="2618169" cy="231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numCol="1" spcCol="91440" rtlCol="0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177640" indent="-118956" defTabSz="570590">
              <a:buFont typeface="Wingdings" panose="05000000000000000000" pitchFamily="2" charset="2"/>
              <a:buChar char="v"/>
              <a:defRPr sz="999" kern="0">
                <a:solidFill>
                  <a:schemeClr val="tx2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100" dirty="0" smtClean="0"/>
              <a:t>End to End SFE Solution</a:t>
            </a:r>
          </a:p>
          <a:p>
            <a:endParaRPr lang="en-US" sz="1100" dirty="0"/>
          </a:p>
          <a:p>
            <a:r>
              <a:rPr lang="en-US" sz="1100" dirty="0" smtClean="0"/>
              <a:t>Integration of traditional and digital data</a:t>
            </a:r>
          </a:p>
          <a:p>
            <a:endParaRPr lang="en-US" sz="1100" dirty="0"/>
          </a:p>
          <a:p>
            <a:r>
              <a:rPr lang="en-US" sz="1100" dirty="0" smtClean="0"/>
              <a:t>Flexible implementation for both </a:t>
            </a:r>
            <a:r>
              <a:rPr lang="en-US" sz="1100" dirty="0"/>
              <a:t>d</a:t>
            </a:r>
            <a:r>
              <a:rPr lang="en-US" sz="1100" dirty="0" smtClean="0"/>
              <a:t>ata </a:t>
            </a:r>
            <a:r>
              <a:rPr lang="en-US" sz="1100" dirty="0"/>
              <a:t>r</a:t>
            </a:r>
            <a:r>
              <a:rPr lang="en-US" sz="1100" dirty="0" smtClean="0"/>
              <a:t>ich and </a:t>
            </a:r>
            <a:r>
              <a:rPr lang="en-US" sz="1100" dirty="0"/>
              <a:t>d</a:t>
            </a:r>
            <a:r>
              <a:rPr lang="en-US" sz="1100" dirty="0" smtClean="0"/>
              <a:t>ata poor geographies</a:t>
            </a:r>
          </a:p>
          <a:p>
            <a:endParaRPr lang="en-US" sz="1100" dirty="0"/>
          </a:p>
          <a:p>
            <a:r>
              <a:rPr lang="en-US" sz="1100" dirty="0" smtClean="0"/>
              <a:t>Modular approach: Can be deployed on top on any existing platform</a:t>
            </a:r>
          </a:p>
          <a:p>
            <a:endParaRPr lang="en-US" sz="1100" dirty="0"/>
          </a:p>
          <a:p>
            <a:r>
              <a:rPr lang="en-US" sz="1100" dirty="0" smtClean="0"/>
              <a:t>Tactical insights to Reps for </a:t>
            </a:r>
            <a:r>
              <a:rPr lang="en-US" sz="1100" dirty="0"/>
              <a:t>quick decision </a:t>
            </a:r>
            <a:r>
              <a:rPr lang="en-US" sz="1100" dirty="0" smtClean="0"/>
              <a:t>making and Strategic </a:t>
            </a:r>
            <a:r>
              <a:rPr lang="en-US" sz="1100" dirty="0"/>
              <a:t>insights to leadership for </a:t>
            </a:r>
            <a:r>
              <a:rPr lang="en-US" sz="1100" dirty="0" smtClean="0"/>
              <a:t>long </a:t>
            </a:r>
            <a:r>
              <a:rPr lang="en-US" sz="1100" dirty="0"/>
              <a:t>term </a:t>
            </a:r>
            <a:r>
              <a:rPr lang="en-US" sz="1100" dirty="0" smtClean="0"/>
              <a:t>investment</a:t>
            </a:r>
            <a:endParaRPr lang="en-US" sz="1100" dirty="0"/>
          </a:p>
          <a:p>
            <a:pPr marL="58684" indent="0">
              <a:buNone/>
            </a:pP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148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Statement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2931" y="2421017"/>
            <a:ext cx="51331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The Mendel tool helps Brand Directors and Area Sales Managers who want to have better understanding of their customers (Physicians/Specialist/ Healthcare center) by analyzing factors that are driving their drug prescribing behavior</a:t>
            </a:r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</a:rPr>
              <a:t> 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</a:rPr>
              <a:t>and   evaluating impact of diverse promotional activities. It will be a web based AI/ML solution that guides sales representatives with 360⁰ insights about each customer and provides recommendations on Next Best Action/Plan/Offer for their next call to augment brand image and boost sales.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6396" t="3923" r="16597" b="4656"/>
          <a:stretch/>
        </p:blipFill>
        <p:spPr>
          <a:xfrm>
            <a:off x="3602413" y="756780"/>
            <a:ext cx="1609667" cy="156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Prospective Clients showcase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Image result for pharmacyclic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3" b="33496"/>
          <a:stretch/>
        </p:blipFill>
        <p:spPr bwMode="auto">
          <a:xfrm>
            <a:off x="5562654" y="622369"/>
            <a:ext cx="2296807" cy="59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S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29" y="2070153"/>
            <a:ext cx="685001" cy="59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erc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7" b="23231"/>
          <a:stretch/>
        </p:blipFill>
        <p:spPr bwMode="auto">
          <a:xfrm>
            <a:off x="1386181" y="643885"/>
            <a:ext cx="1743642" cy="50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59358" y="1187069"/>
            <a:ext cx="4114800" cy="8229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9146" y="1348434"/>
            <a:ext cx="3279518" cy="500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Collaborating with Client Partner to pitch the Mendel POC 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olution to various stakeholders at Merck</a:t>
            </a:r>
          </a:p>
        </p:txBody>
      </p:sp>
      <p:pic>
        <p:nvPicPr>
          <p:cNvPr id="1034" name="Picture 10" descr="Image result for AbbVie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9936" r="-80" b="22548"/>
          <a:stretch/>
        </p:blipFill>
        <p:spPr bwMode="auto">
          <a:xfrm>
            <a:off x="1407697" y="2259110"/>
            <a:ext cx="1862628" cy="4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59358" y="2690089"/>
            <a:ext cx="4114800" cy="8229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7540" y="2762420"/>
            <a:ext cx="3850262" cy="848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AbbVie is building HCP 360 data repository. 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AbbVie has also rolled out a RFP on Decision Support system where one of the use case is ‘Field Suggestions’  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are planning to showcase Mendel’s Customer 360 </a:t>
            </a: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and NBA/NBP modules 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customer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endParaRPr lang="en-US" sz="1100" dirty="0" smtClean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53658" y="2690089"/>
            <a:ext cx="4114800" cy="8229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653658" y="1187069"/>
            <a:ext cx="4114800" cy="8229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74422" y="1309106"/>
            <a:ext cx="3440945" cy="594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PCYC has shown  interest 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AI-based application for “next best call</a:t>
            </a: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 to showcase our “Next Best Action(NBA) and Next Best Plan(NBP) modules of our Mendel solution</a:t>
            </a:r>
          </a:p>
        </p:txBody>
      </p:sp>
      <p:pic>
        <p:nvPicPr>
          <p:cNvPr id="1036" name="Picture 12" descr="Image result for UK flag 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45" y="2731799"/>
            <a:ext cx="739541" cy="73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US flag round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0" y="1253776"/>
            <a:ext cx="689546" cy="6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US flag round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" y="2733121"/>
            <a:ext cx="689546" cy="6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Image result for US flag round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68" y="1253776"/>
            <a:ext cx="689546" cy="68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of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516" y="3858628"/>
            <a:ext cx="822960" cy="65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2600737" y="3789163"/>
            <a:ext cx="4114800" cy="8229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Image result for glob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9"/>
          <a:stretch/>
        </p:blipFill>
        <p:spPr bwMode="auto">
          <a:xfrm>
            <a:off x="2696460" y="3950660"/>
            <a:ext cx="507756" cy="51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248874" y="2740261"/>
            <a:ext cx="3638280" cy="760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Segmentation 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Targeting activities in EU </a:t>
            </a: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managed through 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 team in UK.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are collaborating with 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UK </a:t>
            </a: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Engagement 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Lead to </a:t>
            </a: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relevant </a:t>
            </a:r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 </a:t>
            </a: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opportunities</a:t>
            </a:r>
            <a:endParaRPr lang="en-US" sz="11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89006" y="3828578"/>
            <a:ext cx="3832086" cy="760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Cognizant team has run S&amp;T activities for Sanofi across 8 different markets across globe using offline Excel Tools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has shown interest in an online solution 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intend to demonstrate our MENDEL’s AI/ML solution to the group </a:t>
            </a:r>
            <a:endParaRPr lang="en-US" sz="1100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dirty="0">
                <a:solidFill>
                  <a:srgbClr val="0033A0"/>
                </a:solidFill>
                <a:latin typeface="Arial" panose="020B0604020202020204"/>
              </a:rPr>
              <a:t>© 2018 Cognizant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2EFEF571-C9B4-4D92-A7F7-315B894862A8}" type="slidenum">
              <a:rPr lang="en-US">
                <a:solidFill>
                  <a:srgbClr val="00B140"/>
                </a:solidFill>
                <a:latin typeface="Arial" panose="020B0604020202020204"/>
              </a:rPr>
              <a:pPr defTabSz="685800"/>
              <a:t>21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0365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84048" y="3056070"/>
            <a:ext cx="8261603" cy="207818"/>
            <a:chOff x="384048" y="1491096"/>
            <a:chExt cx="8261603" cy="207818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98348" y="1595005"/>
              <a:ext cx="8094934" cy="0"/>
            </a:xfrm>
            <a:prstGeom prst="line">
              <a:avLst/>
            </a:prstGeom>
            <a:ln>
              <a:solidFill>
                <a:srgbClr val="8CD8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384048" y="1491096"/>
              <a:ext cx="228600" cy="207818"/>
            </a:xfrm>
            <a:prstGeom prst="ellipse">
              <a:avLst/>
            </a:prstGeom>
            <a:solidFill>
              <a:srgbClr val="3CB371"/>
            </a:solidFill>
            <a:ln>
              <a:solidFill>
                <a:srgbClr val="8CD8AE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417051" y="1491096"/>
              <a:ext cx="228600" cy="207818"/>
            </a:xfrm>
            <a:prstGeom prst="ellipse">
              <a:avLst/>
            </a:prstGeom>
            <a:solidFill>
              <a:srgbClr val="3CB371"/>
            </a:solidFill>
            <a:ln>
              <a:solidFill>
                <a:srgbClr val="8CD8AE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4048" y="2272907"/>
            <a:ext cx="8261603" cy="207818"/>
            <a:chOff x="384048" y="1491096"/>
            <a:chExt cx="8261603" cy="207818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98348" y="1595005"/>
              <a:ext cx="8094934" cy="0"/>
            </a:xfrm>
            <a:prstGeom prst="line">
              <a:avLst/>
            </a:prstGeom>
            <a:ln>
              <a:solidFill>
                <a:srgbClr val="8CD8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384048" y="1491096"/>
              <a:ext cx="228600" cy="207818"/>
            </a:xfrm>
            <a:prstGeom prst="ellipse">
              <a:avLst/>
            </a:prstGeom>
            <a:solidFill>
              <a:srgbClr val="3CB371"/>
            </a:solidFill>
            <a:ln>
              <a:solidFill>
                <a:srgbClr val="8CD8AE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417051" y="1491096"/>
              <a:ext cx="228600" cy="207818"/>
            </a:xfrm>
            <a:prstGeom prst="ellipse">
              <a:avLst/>
            </a:prstGeom>
            <a:solidFill>
              <a:srgbClr val="3CB371"/>
            </a:solidFill>
            <a:ln>
              <a:solidFill>
                <a:srgbClr val="8CD8AE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048" y="1491096"/>
            <a:ext cx="8261603" cy="207818"/>
            <a:chOff x="384048" y="1491096"/>
            <a:chExt cx="8261603" cy="20781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98348" y="1595005"/>
              <a:ext cx="8094934" cy="0"/>
            </a:xfrm>
            <a:prstGeom prst="line">
              <a:avLst/>
            </a:prstGeom>
            <a:ln>
              <a:solidFill>
                <a:srgbClr val="8CD8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384048" y="1491096"/>
              <a:ext cx="228600" cy="207818"/>
            </a:xfrm>
            <a:prstGeom prst="ellipse">
              <a:avLst/>
            </a:prstGeom>
            <a:solidFill>
              <a:srgbClr val="3CB371"/>
            </a:solidFill>
            <a:ln>
              <a:solidFill>
                <a:srgbClr val="8CD8AE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417051" y="1491096"/>
              <a:ext cx="228600" cy="207818"/>
            </a:xfrm>
            <a:prstGeom prst="ellipse">
              <a:avLst/>
            </a:prstGeom>
            <a:solidFill>
              <a:srgbClr val="3CB371"/>
            </a:solidFill>
            <a:ln>
              <a:solidFill>
                <a:srgbClr val="8CD8AE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602922" y="1371601"/>
            <a:ext cx="3823855" cy="446809"/>
          </a:xfrm>
          <a:prstGeom prst="roundRect">
            <a:avLst/>
          </a:prstGeom>
          <a:solidFill>
            <a:srgbClr val="FFBD1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 Overview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602922" y="2161206"/>
            <a:ext cx="3823855" cy="446809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Solution Outline and USP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02922" y="2950811"/>
            <a:ext cx="3823855" cy="446809"/>
          </a:xfrm>
          <a:prstGeom prst="roundRect">
            <a:avLst/>
          </a:prstGeom>
          <a:solidFill>
            <a:srgbClr val="CC33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Perspectives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29" y="91032"/>
            <a:ext cx="9176545" cy="542919"/>
          </a:xfrm>
        </p:spPr>
        <p:txBody>
          <a:bodyPr/>
          <a:lstStyle/>
          <a:p>
            <a:r>
              <a:rPr lang="en-US" dirty="0" smtClean="0"/>
              <a:t>Market Potential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Image result for physic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7"/>
          <a:stretch/>
        </p:blipFill>
        <p:spPr bwMode="auto">
          <a:xfrm>
            <a:off x="3350022" y="1500817"/>
            <a:ext cx="24765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412501" y="1132609"/>
            <a:ext cx="4351543" cy="2992582"/>
            <a:chOff x="2351961" y="1143000"/>
            <a:chExt cx="4351543" cy="2992582"/>
          </a:xfrm>
        </p:grpSpPr>
        <p:sp>
          <p:nvSpPr>
            <p:cNvPr id="6" name="Moon 5"/>
            <p:cNvSpPr/>
            <p:nvPr/>
          </p:nvSpPr>
          <p:spPr>
            <a:xfrm>
              <a:off x="2351961" y="1143000"/>
              <a:ext cx="2136912" cy="2992582"/>
            </a:xfrm>
            <a:prstGeom prst="moon">
              <a:avLst>
                <a:gd name="adj" fmla="val 1355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Moon 7"/>
            <p:cNvSpPr/>
            <p:nvPr/>
          </p:nvSpPr>
          <p:spPr>
            <a:xfrm rot="10800000">
              <a:off x="4566592" y="1143000"/>
              <a:ext cx="2136912" cy="2992582"/>
            </a:xfrm>
            <a:prstGeom prst="moon">
              <a:avLst>
                <a:gd name="adj" fmla="val 1355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841683" y="926246"/>
            <a:ext cx="2013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Top10 pharma </a:t>
            </a: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spends in Sales &amp; Marketing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1683" y="3694098"/>
            <a:ext cx="2422309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Global marketing 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efforts </a:t>
            </a: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targeted 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towards </a:t>
            </a: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physicians ($92B approx.)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1397" y="822096"/>
            <a:ext cx="780983" cy="731520"/>
            <a:chOff x="48024" y="928032"/>
            <a:chExt cx="780983" cy="731520"/>
          </a:xfrm>
        </p:grpSpPr>
        <p:sp>
          <p:nvSpPr>
            <p:cNvPr id="3" name="Oval 2"/>
            <p:cNvSpPr/>
            <p:nvPr/>
          </p:nvSpPr>
          <p:spPr>
            <a:xfrm>
              <a:off x="72755" y="92803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18475" y="973752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024" y="1139904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&gt;$100B </a:t>
              </a:r>
              <a:endParaRPr lang="en-US" sz="1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6128" y="3720272"/>
            <a:ext cx="731520" cy="731520"/>
            <a:chOff x="72755" y="928032"/>
            <a:chExt cx="731520" cy="731520"/>
          </a:xfrm>
        </p:grpSpPr>
        <p:sp>
          <p:nvSpPr>
            <p:cNvPr id="16" name="Oval 15"/>
            <p:cNvSpPr/>
            <p:nvPr/>
          </p:nvSpPr>
          <p:spPr>
            <a:xfrm>
              <a:off x="72755" y="92803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18475" y="973752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9088" y="1139904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68%</a:t>
              </a:r>
              <a:endParaRPr lang="en-US" sz="14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6939234" y="920806"/>
            <a:ext cx="2179008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 </a:t>
            </a: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F2F promotional </a:t>
            </a: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activities (Rep’s Call)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33472" y="822096"/>
            <a:ext cx="731520" cy="731520"/>
            <a:chOff x="72755" y="928032"/>
            <a:chExt cx="731520" cy="731520"/>
          </a:xfrm>
        </p:grpSpPr>
        <p:sp>
          <p:nvSpPr>
            <p:cNvPr id="21" name="Oval 20"/>
            <p:cNvSpPr/>
            <p:nvPr/>
          </p:nvSpPr>
          <p:spPr>
            <a:xfrm>
              <a:off x="72755" y="92803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8475" y="973752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9088" y="1139904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55%</a:t>
              </a:r>
              <a:endParaRPr lang="en-US" sz="140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939234" y="3824422"/>
            <a:ext cx="2345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 representative in US alone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187752" y="3720272"/>
            <a:ext cx="731520" cy="731520"/>
            <a:chOff x="72755" y="928032"/>
            <a:chExt cx="731520" cy="731520"/>
          </a:xfrm>
        </p:grpSpPr>
        <p:sp>
          <p:nvSpPr>
            <p:cNvPr id="27" name="Oval 26"/>
            <p:cNvSpPr/>
            <p:nvPr/>
          </p:nvSpPr>
          <p:spPr>
            <a:xfrm>
              <a:off x="72755" y="928032"/>
              <a:ext cx="731520" cy="7315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18475" y="973752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9088" y="1139904"/>
              <a:ext cx="5549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70C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&gt;70K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21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8" y="91032"/>
            <a:ext cx="9176545" cy="542919"/>
          </a:xfrm>
        </p:spPr>
        <p:txBody>
          <a:bodyPr/>
          <a:lstStyle/>
          <a:p>
            <a:r>
              <a:rPr lang="en-US" dirty="0" smtClean="0"/>
              <a:t>Reps/Organization challenges today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12501" y="1132609"/>
            <a:ext cx="4351543" cy="2992582"/>
            <a:chOff x="2351961" y="1143000"/>
            <a:chExt cx="4351543" cy="2992582"/>
          </a:xfrm>
        </p:grpSpPr>
        <p:sp>
          <p:nvSpPr>
            <p:cNvPr id="6" name="Moon 5"/>
            <p:cNvSpPr/>
            <p:nvPr/>
          </p:nvSpPr>
          <p:spPr>
            <a:xfrm>
              <a:off x="2351961" y="1143000"/>
              <a:ext cx="2136912" cy="2992582"/>
            </a:xfrm>
            <a:prstGeom prst="moon">
              <a:avLst>
                <a:gd name="adj" fmla="val 1355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Moon 7"/>
            <p:cNvSpPr/>
            <p:nvPr/>
          </p:nvSpPr>
          <p:spPr>
            <a:xfrm rot="10800000">
              <a:off x="4566592" y="1143000"/>
              <a:ext cx="2136912" cy="2992582"/>
            </a:xfrm>
            <a:prstGeom prst="moon">
              <a:avLst>
                <a:gd name="adj" fmla="val 1355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0" name="Picture 2" descr="Image result for medical re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1" r="5285"/>
          <a:stretch/>
        </p:blipFill>
        <p:spPr bwMode="auto">
          <a:xfrm>
            <a:off x="3320935" y="1309359"/>
            <a:ext cx="2163853" cy="249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54101" y="1068145"/>
            <a:ext cx="2013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Restricted Access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0742" y="873064"/>
            <a:ext cx="767596" cy="697939"/>
            <a:chOff x="732434" y="3499347"/>
            <a:chExt cx="1097280" cy="10972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0238" y="3659816"/>
              <a:ext cx="777114" cy="777114"/>
            </a:xfrm>
            <a:prstGeom prst="rect">
              <a:avLst/>
            </a:prstGeom>
          </p:spPr>
        </p:pic>
        <p:sp>
          <p:nvSpPr>
            <p:cNvPr id="18" name="&quot;No&quot; Symbol 17"/>
            <p:cNvSpPr/>
            <p:nvPr/>
          </p:nvSpPr>
          <p:spPr>
            <a:xfrm>
              <a:off x="732434" y="3499347"/>
              <a:ext cx="1097280" cy="1097280"/>
            </a:xfrm>
            <a:prstGeom prst="noSmoking">
              <a:avLst>
                <a:gd name="adj" fmla="val 86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142" r="2596"/>
          <a:stretch/>
        </p:blipFill>
        <p:spPr>
          <a:xfrm>
            <a:off x="182318" y="3721819"/>
            <a:ext cx="963183" cy="64393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122239" y="3882362"/>
            <a:ext cx="1953469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 / Margin </a:t>
            </a: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Pressure</a:t>
            </a:r>
          </a:p>
        </p:txBody>
      </p:sp>
      <p:pic>
        <p:nvPicPr>
          <p:cNvPr id="30" name="Picture 10" descr="Related im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595" y="836867"/>
            <a:ext cx="770333" cy="77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7136663" y="1060611"/>
            <a:ext cx="1919729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Regulatory Constraints</a:t>
            </a:r>
          </a:p>
        </p:txBody>
      </p:sp>
      <p:pic>
        <p:nvPicPr>
          <p:cNvPr id="34" name="Picture 12" descr="Related image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9FAFB"/>
              </a:clrFrom>
              <a:clrTo>
                <a:srgbClr val="F9FA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43" y="3757988"/>
            <a:ext cx="973082" cy="57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7178228" y="3889896"/>
            <a:ext cx="1686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Departmental </a:t>
            </a:r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Silos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2" y="92561"/>
            <a:ext cx="8385048" cy="542919"/>
          </a:xfrm>
        </p:spPr>
        <p:txBody>
          <a:bodyPr/>
          <a:lstStyle/>
          <a:p>
            <a:r>
              <a:rPr lang="en-US" dirty="0" smtClean="0"/>
              <a:t>Our focus for Sales Force Effectiveness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" descr="Image result for physicia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67"/>
          <a:stretch/>
        </p:blipFill>
        <p:spPr bwMode="auto">
          <a:xfrm>
            <a:off x="6282924" y="934348"/>
            <a:ext cx="24765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medical re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81" r="5285"/>
          <a:stretch/>
        </p:blipFill>
        <p:spPr bwMode="auto">
          <a:xfrm>
            <a:off x="694392" y="991150"/>
            <a:ext cx="2163853" cy="249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entagon 25"/>
          <p:cNvSpPr/>
          <p:nvPr/>
        </p:nvSpPr>
        <p:spPr>
          <a:xfrm>
            <a:off x="469555" y="3898644"/>
            <a:ext cx="8674445" cy="736793"/>
          </a:xfrm>
          <a:prstGeom prst="homePlat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69555" y="4096385"/>
            <a:ext cx="2782961" cy="31699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8568"/>
            <a:r>
              <a:rPr lang="en-GB" sz="1600" b="1" dirty="0" smtClean="0">
                <a:solidFill>
                  <a:schemeClr val="tx2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Success Factors</a:t>
            </a:r>
            <a:endParaRPr lang="en-US" sz="1600" b="1" dirty="0">
              <a:solidFill>
                <a:schemeClr val="tx2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2200956" y="4005059"/>
            <a:ext cx="2103120" cy="244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78568"/>
            <a:r>
              <a:rPr lang="en-GB" sz="1000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Standardize </a:t>
            </a:r>
            <a:r>
              <a:rPr lang="en-GB" sz="1000" b="1" dirty="0" smtClean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Promotional Plan</a:t>
            </a:r>
            <a:endParaRPr lang="en-US" sz="1000" b="1" dirty="0">
              <a:solidFill>
                <a:prstClr val="black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2200956" y="4311009"/>
            <a:ext cx="2103120" cy="244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78568"/>
            <a:r>
              <a:rPr lang="en-US" sz="1000" b="1" dirty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Uniform view of markets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4392920" y="4005059"/>
            <a:ext cx="2103120" cy="244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78568"/>
            <a:r>
              <a:rPr lang="en-GB" sz="1000" b="1" dirty="0" smtClean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Relevant Analytics</a:t>
            </a:r>
            <a:endParaRPr lang="en-US" sz="1000" b="1" dirty="0">
              <a:solidFill>
                <a:prstClr val="black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403311" y="4302697"/>
            <a:ext cx="2103120" cy="244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78568"/>
            <a:r>
              <a:rPr lang="en-GB" sz="1000" b="1" dirty="0" smtClean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Real Time Insights</a:t>
            </a:r>
            <a:endParaRPr lang="en-US" sz="1000" b="1" dirty="0">
              <a:solidFill>
                <a:prstClr val="black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6584884" y="4022043"/>
            <a:ext cx="2103120" cy="244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78568"/>
            <a:r>
              <a:rPr lang="en-US" sz="1000" b="1" dirty="0" smtClean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Continuous Support Model</a:t>
            </a:r>
            <a:endParaRPr lang="en-US" sz="1000" b="1" dirty="0">
              <a:solidFill>
                <a:prstClr val="black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584884" y="4319681"/>
            <a:ext cx="2103120" cy="2449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78568"/>
            <a:r>
              <a:rPr lang="en-US" sz="1000" b="1" dirty="0" smtClean="0">
                <a:solidFill>
                  <a:prstClr val="black"/>
                </a:solidFill>
                <a:latin typeface="Calibri" panose="020F0502020204030204" pitchFamily="34" charset="0"/>
                <a:ea typeface="Segoe UI" pitchFamily="34" charset="0"/>
                <a:cs typeface="Calibri" panose="020F0502020204030204" pitchFamily="34" charset="0"/>
              </a:rPr>
              <a:t>Go to Market Strategy</a:t>
            </a:r>
            <a:endParaRPr lang="en-US" sz="1000" b="1" dirty="0">
              <a:solidFill>
                <a:prstClr val="black"/>
              </a:solidFill>
              <a:latin typeface="Calibri" panose="020F0502020204030204" pitchFamily="34" charset="0"/>
              <a:ea typeface="Segoe UI" pitchFamily="34" charset="0"/>
              <a:cs typeface="Calibri" panose="020F0502020204030204" pitchFamily="34" charset="0"/>
            </a:endParaRPr>
          </a:p>
        </p:txBody>
      </p:sp>
      <p:sp>
        <p:nvSpPr>
          <p:cNvPr id="35" name="Left-Right Arrow 34"/>
          <p:cNvSpPr/>
          <p:nvPr/>
        </p:nvSpPr>
        <p:spPr>
          <a:xfrm>
            <a:off x="2842372" y="1848391"/>
            <a:ext cx="3323009" cy="475859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/>
          <p:cNvSpPr/>
          <p:nvPr/>
        </p:nvSpPr>
        <p:spPr bwMode="auto">
          <a:xfrm>
            <a:off x="3185933" y="657411"/>
            <a:ext cx="2651760" cy="3098446"/>
          </a:xfrm>
          <a:prstGeom prst="roundRect">
            <a:avLst>
              <a:gd name="adj" fmla="val 5282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68050" tIns="34025" rIns="68050" bIns="34025" anchor="ctr"/>
          <a:lstStyle>
            <a:defPPr>
              <a:defRPr lang="en-US"/>
            </a:defPPr>
            <a:lvl1pPr marL="0" algn="l" defTabSz="1298814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9407" algn="l" defTabSz="1298814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8814" algn="l" defTabSz="1298814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48221" algn="l" defTabSz="1298814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97628" algn="l" defTabSz="1298814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247034" algn="l" defTabSz="1298814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896441" algn="l" defTabSz="1298814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4545848" algn="l" defTabSz="1298814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5195255" algn="l" defTabSz="1298814" rtl="0" eaLnBrk="1" latinLnBrk="0" hangingPunct="1">
              <a:defRPr sz="2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518" lvl="1" eaLnBrk="0" hangingPunct="0">
              <a:buClr>
                <a:srgbClr val="00ACAE"/>
              </a:buClr>
              <a:tabLst>
                <a:tab pos="760833" algn="l"/>
              </a:tabLst>
              <a:defRPr/>
            </a:pPr>
            <a:endParaRPr lang="en-US" sz="900" dirty="0">
              <a:solidFill>
                <a:prstClr val="black">
                  <a:lumMod val="75000"/>
                  <a:lumOff val="2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4398" y="2216284"/>
            <a:ext cx="1852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Digital Touch Points</a:t>
            </a:r>
            <a:endParaRPr lang="en-US" sz="11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356107" y="2505859"/>
            <a:ext cx="2312103" cy="1023905"/>
            <a:chOff x="3337573" y="1211335"/>
            <a:chExt cx="2312103" cy="1023905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3337573" y="1211335"/>
              <a:ext cx="1097280" cy="274320"/>
            </a:xfrm>
            <a:prstGeom prst="round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900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Engagement Portals</a:t>
              </a:r>
              <a:endParaRPr lang="en-GB" sz="9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4552396" y="1211335"/>
              <a:ext cx="1097280" cy="274320"/>
            </a:xfrm>
            <a:prstGeom prst="round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900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Webcasts/Webinars</a:t>
              </a:r>
              <a:endParaRPr lang="en-GB" sz="9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3337573" y="1586128"/>
              <a:ext cx="1097280" cy="274320"/>
            </a:xfrm>
            <a:prstGeom prst="round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900" b="1" dirty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E-Detailing </a:t>
              </a:r>
              <a:r>
                <a:rPr lang="en-GB" sz="900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Systems</a:t>
              </a:r>
              <a:endParaRPr lang="en-GB" sz="9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4552396" y="1586128"/>
              <a:ext cx="1097280" cy="274320"/>
            </a:xfrm>
            <a:prstGeom prst="round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900" b="1" dirty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E-mail Marketing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3337573" y="1960920"/>
              <a:ext cx="1097280" cy="274320"/>
            </a:xfrm>
            <a:prstGeom prst="round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900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Mobile Apps</a:t>
              </a:r>
              <a:endParaRPr lang="en-GB" sz="9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4552396" y="1960920"/>
              <a:ext cx="1097280" cy="274320"/>
            </a:xfrm>
            <a:prstGeom prst="round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900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Others..</a:t>
              </a:r>
              <a:endParaRPr lang="en-GB" sz="900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550259" y="692316"/>
            <a:ext cx="1852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Conventional Touch Points</a:t>
            </a:r>
            <a:endParaRPr lang="en-US" sz="1100" b="1" dirty="0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356107" y="1004162"/>
            <a:ext cx="2312103" cy="1023905"/>
            <a:chOff x="3337573" y="1211335"/>
            <a:chExt cx="2312103" cy="1023905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3337573" y="1211335"/>
              <a:ext cx="1097280" cy="274320"/>
            </a:xfrm>
            <a:prstGeom prst="roundRect">
              <a:avLst/>
            </a:prstGeom>
            <a:solidFill>
              <a:srgbClr val="0070C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899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Walk-in</a:t>
              </a:r>
              <a:endParaRPr lang="en-GB" sz="899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4552396" y="1211335"/>
              <a:ext cx="1097280" cy="274320"/>
            </a:xfrm>
            <a:prstGeom prst="roundRect">
              <a:avLst/>
            </a:prstGeom>
            <a:solidFill>
              <a:srgbClr val="0070C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899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Call</a:t>
              </a:r>
              <a:endParaRPr lang="en-GB" sz="899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3337573" y="1586128"/>
              <a:ext cx="1097280" cy="274320"/>
            </a:xfrm>
            <a:prstGeom prst="roundRect">
              <a:avLst/>
            </a:prstGeom>
            <a:solidFill>
              <a:srgbClr val="0070C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899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Direct Mail</a:t>
              </a:r>
              <a:endParaRPr lang="en-GB" sz="899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4552396" y="1586128"/>
              <a:ext cx="1097280" cy="274320"/>
            </a:xfrm>
            <a:prstGeom prst="roundRect">
              <a:avLst/>
            </a:prstGeom>
            <a:solidFill>
              <a:srgbClr val="0070C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899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Sample</a:t>
              </a:r>
              <a:endParaRPr lang="en-GB" sz="899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3337573" y="1960920"/>
              <a:ext cx="1097280" cy="274320"/>
            </a:xfrm>
            <a:prstGeom prst="roundRect">
              <a:avLst/>
            </a:prstGeom>
            <a:solidFill>
              <a:srgbClr val="0070C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899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Speaker Program</a:t>
              </a:r>
              <a:endParaRPr lang="en-GB" sz="899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4552396" y="1960920"/>
              <a:ext cx="1097280" cy="274320"/>
            </a:xfrm>
            <a:prstGeom prst="roundRect">
              <a:avLst/>
            </a:prstGeom>
            <a:solidFill>
              <a:srgbClr val="0070C0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3994" tIns="33994" rIns="33994" bIns="339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9660"/>
              <a:r>
                <a:rPr lang="en-GB" sz="899" b="1" dirty="0" smtClean="0">
                  <a:solidFill>
                    <a:prstClr val="white"/>
                  </a:solidFill>
                  <a:latin typeface="Calibri" pitchFamily="34" charset="0"/>
                  <a:ea typeface="Segoe UI" pitchFamily="34" charset="0"/>
                  <a:cs typeface="Segoe UI" pitchFamily="34" charset="0"/>
                </a:rPr>
                <a:t>Other..</a:t>
              </a:r>
              <a:endParaRPr lang="en-GB" sz="899" b="1" dirty="0">
                <a:solidFill>
                  <a:prstClr val="white"/>
                </a:solidFill>
                <a:latin typeface="Calibr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29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2" y="70250"/>
            <a:ext cx="8385048" cy="542919"/>
          </a:xfrm>
        </p:spPr>
        <p:txBody>
          <a:bodyPr>
            <a:normAutofit/>
          </a:bodyPr>
          <a:lstStyle/>
          <a:p>
            <a:r>
              <a:rPr lang="en-US" dirty="0" smtClean="0"/>
              <a:t>Solution process </a:t>
            </a:r>
            <a:r>
              <a:rPr lang="en-US" dirty="0"/>
              <a:t>o</a:t>
            </a:r>
            <a:r>
              <a:rPr lang="en-US" dirty="0" smtClean="0"/>
              <a:t>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640080" y="4800600"/>
            <a:ext cx="45720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rgbClr val="0033A0"/>
                </a:solidFill>
                <a:latin typeface="Arial" panose="020B0604020202020204"/>
              </a:rPr>
              <a:t>© 2018 Cognizant</a:t>
            </a:r>
            <a:endParaRPr lang="en-US" dirty="0">
              <a:solidFill>
                <a:srgbClr val="0033A0"/>
              </a:solidFill>
              <a:latin typeface="Arial" panose="020B0604020202020204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384048" y="4800600"/>
            <a:ext cx="2286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EFEF571-C9B4-4D92-A7F7-315B894862A8}" type="slidenum">
              <a:rPr lang="en-US" smtClean="0">
                <a:solidFill>
                  <a:srgbClr val="00B140"/>
                </a:solidFill>
                <a:latin typeface="Arial" panose="020B0604020202020204"/>
              </a:rPr>
              <a:pPr>
                <a:defRPr/>
              </a:pPr>
              <a:t>7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575" y="885348"/>
            <a:ext cx="3175313" cy="929679"/>
            <a:chOff x="68575" y="885348"/>
            <a:chExt cx="3175313" cy="929679"/>
          </a:xfrm>
        </p:grpSpPr>
        <p:pic>
          <p:nvPicPr>
            <p:cNvPr id="9" name="Picture 2" descr="Image resul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62" y="1090255"/>
              <a:ext cx="724771" cy="72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1071846" y="1464671"/>
              <a:ext cx="217204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978092" y="1146495"/>
              <a:ext cx="2234859" cy="27627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Clients from different geographies send customization request to Cognizant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8575" y="885348"/>
              <a:ext cx="274320" cy="274320"/>
              <a:chOff x="640079" y="2350463"/>
              <a:chExt cx="365760" cy="36576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40079" y="2350463"/>
                <a:ext cx="365760" cy="3657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85799" y="2396183"/>
                <a:ext cx="274320" cy="274320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1</a:t>
                </a:r>
                <a:endParaRPr lang="en-US" sz="1000" b="1" dirty="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3267425" y="907470"/>
            <a:ext cx="3188960" cy="907557"/>
            <a:chOff x="3267425" y="907470"/>
            <a:chExt cx="3188960" cy="907557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467" y="1062665"/>
              <a:ext cx="752362" cy="752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4284343" y="1422774"/>
              <a:ext cx="217204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103325" y="1077266"/>
              <a:ext cx="2276694" cy="3657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Cognizant does  the necessary customization </a:t>
              </a:r>
              <a:r>
                <a:rPr kumimoji="0" 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in solution 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and shares back the </a:t>
              </a:r>
              <a:r>
                <a:rPr kumimoji="0" 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version.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267425" y="907470"/>
              <a:ext cx="274320" cy="274320"/>
              <a:chOff x="640079" y="2350463"/>
              <a:chExt cx="365760" cy="3657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40079" y="2350463"/>
                <a:ext cx="365760" cy="3657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85799" y="2396183"/>
                <a:ext cx="274320" cy="274320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2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6460093" y="893614"/>
            <a:ext cx="2313703" cy="792624"/>
            <a:chOff x="6460093" y="893614"/>
            <a:chExt cx="2313703" cy="792624"/>
          </a:xfrm>
        </p:grpSpPr>
        <p:pic>
          <p:nvPicPr>
            <p:cNvPr id="23" name="Picture 2" descr="https://cdn2.iconfinder.com/data/icons/designers-and-developers-icon-set/32/adjustment_tuning-51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4518" y="1176604"/>
              <a:ext cx="407849" cy="408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7049860" y="1075194"/>
              <a:ext cx="1723936" cy="6110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35" tIns="34267" rIns="68535" bIns="34267"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Setting </a:t>
              </a:r>
              <a:r>
                <a:rPr lang="en-US" sz="899" b="1" dirty="0" smtClean="0">
                  <a:solidFill>
                    <a:schemeClr val="tx2"/>
                  </a:solidFill>
                  <a:latin typeface="Calibri" pitchFamily="34" charset="0"/>
                </a:rPr>
                <a:t>Context</a:t>
              </a:r>
              <a:r>
                <a:rPr kumimoji="0" lang="en-US" sz="899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 </a:t>
              </a:r>
              <a:r>
                <a:rPr kumimoji="0" lang="en-US" sz="899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ASM </a:t>
              </a:r>
              <a:r>
                <a:rPr lang="en-US" sz="899" dirty="0">
                  <a:solidFill>
                    <a:schemeClr val="tx2"/>
                  </a:solidFill>
                  <a:latin typeface="Calibri" pitchFamily="34" charset="0"/>
                </a:rPr>
                <a:t> </a:t>
              </a:r>
              <a:r>
                <a:rPr lang="en-US" sz="899" dirty="0" smtClean="0">
                  <a:solidFill>
                    <a:schemeClr val="tx2"/>
                  </a:solidFill>
                  <a:latin typeface="Calibri" pitchFamily="34" charset="0"/>
                </a:rPr>
                <a:t>and Brand Managers</a:t>
              </a:r>
              <a:r>
                <a:rPr kumimoji="0" lang="en-US" sz="899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to identify</a:t>
              </a:r>
              <a:r>
                <a:rPr kumimoji="0" lang="en-US" sz="899" b="0" i="0" u="none" strike="noStrike" kern="1200" cap="none" spc="0" normalizeH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profiling parameters within their region</a:t>
              </a:r>
              <a:endParaRPr kumimoji="0" lang="en-US" sz="899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460093" y="893614"/>
              <a:ext cx="274320" cy="274320"/>
              <a:chOff x="640079" y="2350463"/>
              <a:chExt cx="365760" cy="36576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640079" y="2350463"/>
                <a:ext cx="365760" cy="3657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85799" y="2396183"/>
                <a:ext cx="274320" cy="274320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3</a:t>
                </a:r>
                <a:endParaRPr lang="en-US" sz="1000" b="1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6139020" y="2095914"/>
            <a:ext cx="2859849" cy="1768013"/>
            <a:chOff x="6139020" y="2095914"/>
            <a:chExt cx="2859849" cy="1768013"/>
          </a:xfrm>
        </p:grpSpPr>
        <p:sp>
          <p:nvSpPr>
            <p:cNvPr id="29" name="Rectangle 28"/>
            <p:cNvSpPr/>
            <p:nvPr/>
          </p:nvSpPr>
          <p:spPr>
            <a:xfrm>
              <a:off x="7114664" y="2254315"/>
              <a:ext cx="1884205" cy="504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35" tIns="34267" rIns="68535" bIns="34267"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Tracking performance: </a:t>
              </a:r>
              <a:r>
                <a:rPr kumimoji="0" lang="en-US" sz="899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Portfolio Owners </a:t>
              </a:r>
              <a:r>
                <a:rPr kumimoji="0" lang="en-US" sz="8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can assess the performance </a:t>
              </a:r>
              <a:r>
                <a:rPr kumimoji="0" lang="en-US" sz="899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and take strategic decisions.</a:t>
              </a:r>
              <a:endParaRPr kumimoji="0" lang="en-US" sz="899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pic>
          <p:nvPicPr>
            <p:cNvPr id="30" name="Picture 10" descr="http://clientcommand.com/media/icon-sale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103" y="2253858"/>
              <a:ext cx="737561" cy="50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/>
            <p:cNvGrpSpPr/>
            <p:nvPr/>
          </p:nvGrpSpPr>
          <p:grpSpPr>
            <a:xfrm>
              <a:off x="6139020" y="2095914"/>
              <a:ext cx="274320" cy="274320"/>
              <a:chOff x="640079" y="2350463"/>
              <a:chExt cx="365760" cy="365760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640079" y="2350463"/>
                <a:ext cx="365760" cy="3657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799" y="2396183"/>
                <a:ext cx="274320" cy="274320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6</a:t>
                </a:r>
              </a:p>
            </p:txBody>
          </p:sp>
        </p:grpSp>
        <p:cxnSp>
          <p:nvCxnSpPr>
            <p:cNvPr id="32" name="Elbow Connector 31"/>
            <p:cNvCxnSpPr>
              <a:endCxn id="29" idx="2"/>
            </p:cNvCxnSpPr>
            <p:nvPr/>
          </p:nvCxnSpPr>
          <p:spPr>
            <a:xfrm flipV="1">
              <a:off x="7400475" y="2759146"/>
              <a:ext cx="656292" cy="1104781"/>
            </a:xfrm>
            <a:prstGeom prst="bent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87002" y="1686238"/>
            <a:ext cx="7824826" cy="1026207"/>
            <a:chOff x="87002" y="1686238"/>
            <a:chExt cx="7824826" cy="1026207"/>
          </a:xfrm>
        </p:grpSpPr>
        <p:cxnSp>
          <p:nvCxnSpPr>
            <p:cNvPr id="36" name="Elbow Connector 35"/>
            <p:cNvCxnSpPr>
              <a:stCxn id="24" idx="2"/>
            </p:cNvCxnSpPr>
            <p:nvPr/>
          </p:nvCxnSpPr>
          <p:spPr>
            <a:xfrm rot="5400000">
              <a:off x="4482828" y="-1285562"/>
              <a:ext cx="457200" cy="64008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87002" y="2012376"/>
              <a:ext cx="2726976" cy="700069"/>
              <a:chOff x="87002" y="2012376"/>
              <a:chExt cx="2726976" cy="700069"/>
            </a:xfrm>
          </p:grpSpPr>
          <p:pic>
            <p:nvPicPr>
              <p:cNvPr id="38" name="Picture 5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958" y="2255020"/>
                <a:ext cx="573573" cy="4334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929773" y="2207614"/>
                <a:ext cx="1884205" cy="5048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35" tIns="34267" rIns="68535" bIns="34267"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99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Distribution among Reps: T</a:t>
                </a:r>
                <a:r>
                  <a:rPr kumimoji="0" lang="en-US" sz="899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he </a:t>
                </a:r>
                <a:r>
                  <a:rPr lang="en-US" sz="899" dirty="0" smtClean="0">
                    <a:solidFill>
                      <a:schemeClr val="tx2"/>
                    </a:solidFill>
                    <a:latin typeface="Calibri" pitchFamily="34" charset="0"/>
                  </a:rPr>
                  <a:t>application link is shared with field reps with latest market configuration</a:t>
                </a:r>
                <a:endParaRPr kumimoji="0" lang="en-US" sz="8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87002" y="2012376"/>
                <a:ext cx="274320" cy="274320"/>
                <a:chOff x="640079" y="2350463"/>
                <a:chExt cx="365760" cy="36576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640079" y="2350463"/>
                  <a:ext cx="365760" cy="3657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685799" y="2396183"/>
                  <a:ext cx="274320" cy="27432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 dirty="0" smtClean="0"/>
                    <a:t>4</a:t>
                  </a:r>
                  <a:endParaRPr lang="en-US" sz="1000" b="1" dirty="0"/>
                </a:p>
              </p:txBody>
            </p:sp>
          </p:grpSp>
        </p:grpSp>
      </p:grpSp>
      <p:grpSp>
        <p:nvGrpSpPr>
          <p:cNvPr id="43" name="Group 42"/>
          <p:cNvGrpSpPr/>
          <p:nvPr/>
        </p:nvGrpSpPr>
        <p:grpSpPr>
          <a:xfrm>
            <a:off x="1507714" y="2687871"/>
            <a:ext cx="5995241" cy="1941587"/>
            <a:chOff x="1507714" y="2687871"/>
            <a:chExt cx="5995241" cy="1941587"/>
          </a:xfrm>
        </p:grpSpPr>
        <p:sp>
          <p:nvSpPr>
            <p:cNvPr id="44" name="Rounded Rectangle 43"/>
            <p:cNvSpPr/>
            <p:nvPr/>
          </p:nvSpPr>
          <p:spPr>
            <a:xfrm>
              <a:off x="1767908" y="3020734"/>
              <a:ext cx="5587660" cy="1608724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510178" y="2902855"/>
              <a:ext cx="2103120" cy="2743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Continuous Evolving Model</a:t>
              </a:r>
              <a:endParaRPr kumimoji="0" lang="en-US" sz="1599" b="1" i="0" u="none" strike="noStrike" kern="0" cap="none" spc="-4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46" name="Elbow Connector 45"/>
            <p:cNvCxnSpPr/>
            <p:nvPr/>
          </p:nvCxnSpPr>
          <p:spPr>
            <a:xfrm>
              <a:off x="1511028" y="2688492"/>
              <a:ext cx="274320" cy="1097280"/>
            </a:xfrm>
            <a:prstGeom prst="bentConnector3">
              <a:avLst>
                <a:gd name="adj1" fmla="val 296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212245" y="2743618"/>
              <a:ext cx="274320" cy="274320"/>
              <a:chOff x="640079" y="2350463"/>
              <a:chExt cx="365760" cy="365760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40079" y="2350463"/>
                <a:ext cx="365760" cy="3657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82270" y="2407746"/>
                <a:ext cx="274320" cy="274320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bg1"/>
                    </a:solidFill>
                  </a:rPr>
                  <a:t>5</a:t>
                </a:r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8" name="Picture 2" descr="Image result for execution icon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681" y="3419304"/>
              <a:ext cx="1005840" cy="100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>
            <a:xfrm>
              <a:off x="5467561" y="3218954"/>
              <a:ext cx="1884205" cy="365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35" tIns="34267" rIns="68535" bIns="34267"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99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Account Profiling:</a:t>
              </a:r>
              <a:r>
                <a:rPr kumimoji="0" lang="en-US" sz="899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Rep enters </a:t>
              </a:r>
              <a:r>
                <a:rPr lang="en-US" sz="899" dirty="0" smtClean="0">
                  <a:solidFill>
                    <a:schemeClr val="tx2"/>
                  </a:solidFill>
                  <a:latin typeface="Calibri" pitchFamily="34" charset="0"/>
                </a:rPr>
                <a:t>HCP interaction information </a:t>
              </a:r>
              <a:r>
                <a:rPr kumimoji="0" lang="en-US" sz="899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.</a:t>
              </a:r>
              <a:endParaRPr kumimoji="0" lang="en-US" sz="799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pic>
          <p:nvPicPr>
            <p:cNvPr id="50" name="Picture 2" descr="http://thumb18.shutterstock.com/photos/thumb_large/248635/248635,1253675919,3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93"/>
            <a:stretch/>
          </p:blipFill>
          <p:spPr bwMode="auto">
            <a:xfrm>
              <a:off x="5069729" y="3197577"/>
              <a:ext cx="441688" cy="433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ectangle 50"/>
            <p:cNvSpPr/>
            <p:nvPr/>
          </p:nvSpPr>
          <p:spPr>
            <a:xfrm>
              <a:off x="2250018" y="3177390"/>
              <a:ext cx="1828800" cy="365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35" tIns="34267" rIns="68535" bIns="34267" rtlCol="0" anchor="ctr"/>
            <a:lstStyle/>
            <a:p>
              <a:pPr lvl="0">
                <a:defRPr/>
              </a:pPr>
              <a:r>
                <a:rPr kumimoji="0" lang="en-US" sz="899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HCP</a:t>
              </a:r>
              <a:r>
                <a:rPr kumimoji="0" lang="en-US" sz="899" b="1" i="0" u="none" strike="noStrike" kern="1200" cap="none" spc="0" normalizeH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360</a:t>
              </a:r>
              <a:r>
                <a:rPr lang="en-US" sz="899" dirty="0">
                  <a:solidFill>
                    <a:schemeClr val="tx2"/>
                  </a:solidFill>
                  <a:latin typeface="Calibri" pitchFamily="34" charset="0"/>
                </a:rPr>
                <a:t> </a:t>
              </a:r>
              <a:r>
                <a:rPr lang="en-US" sz="899" dirty="0" smtClean="0">
                  <a:solidFill>
                    <a:schemeClr val="tx2"/>
                  </a:solidFill>
                  <a:latin typeface="Calibri" pitchFamily="34" charset="0"/>
                </a:rPr>
                <a:t>⁰</a:t>
              </a:r>
              <a:r>
                <a:rPr kumimoji="0" lang="en-US" sz="899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</a:t>
              </a:r>
              <a:r>
                <a:rPr kumimoji="0" lang="en-US" sz="899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C</a:t>
              </a:r>
              <a:r>
                <a:rPr kumimoji="0" lang="en-US" sz="899" b="0" i="0" u="none" strike="noStrike" kern="1200" cap="none" spc="0" normalizeH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onsumer behavior and trends using open source data</a:t>
              </a:r>
              <a:endParaRPr kumimoji="0" lang="en-US" sz="799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67561" y="3680773"/>
              <a:ext cx="1932914" cy="3657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35" tIns="34267" rIns="68535" bIns="34267" rtlCol="0" anchor="ctr"/>
            <a:lstStyle/>
            <a:p>
              <a:r>
                <a:rPr kumimoji="0" lang="en-US" sz="899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Segmentation : </a:t>
              </a:r>
              <a:r>
                <a:rPr lang="en-US" sz="900" dirty="0">
                  <a:solidFill>
                    <a:schemeClr val="tx2"/>
                  </a:solidFill>
                  <a:latin typeface="Calibri" pitchFamily="34" charset="0"/>
                </a:rPr>
                <a:t>Accounts are segmented </a:t>
              </a:r>
              <a:r>
                <a:rPr lang="en-US" sz="900" dirty="0" smtClean="0">
                  <a:solidFill>
                    <a:schemeClr val="tx2"/>
                  </a:solidFill>
                  <a:latin typeface="Calibri" pitchFamily="34" charset="0"/>
                </a:rPr>
                <a:t>using AI/ML Clustering</a:t>
              </a:r>
              <a:endParaRPr lang="en-US" sz="900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pic>
          <p:nvPicPr>
            <p:cNvPr id="53" name="Picture 4" descr="http://www.changezone.com/images/segmentation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1EFE3"/>
                </a:clrFrom>
                <a:clrTo>
                  <a:srgbClr val="F1EFE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9879" y="3728732"/>
              <a:ext cx="457200" cy="388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Image result for Next best action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102" y="4222230"/>
              <a:ext cx="428752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2250018" y="4175585"/>
              <a:ext cx="1635169" cy="36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899" b="1" dirty="0" smtClean="0">
                  <a:solidFill>
                    <a:schemeClr val="tx2"/>
                  </a:solidFill>
                  <a:latin typeface="Calibri" pitchFamily="34" charset="0"/>
                </a:rPr>
                <a:t>NBA/NBP: </a:t>
              </a:r>
              <a:r>
                <a:rPr lang="en-US" sz="899" dirty="0" smtClean="0">
                  <a:solidFill>
                    <a:schemeClr val="tx2"/>
                  </a:solidFill>
                  <a:latin typeface="Calibri" pitchFamily="34" charset="0"/>
                </a:rPr>
                <a:t>Suggestion for Reps to </a:t>
              </a:r>
              <a:r>
                <a:rPr lang="en-US" sz="899" dirty="0">
                  <a:solidFill>
                    <a:schemeClr val="tx2"/>
                  </a:solidFill>
                  <a:latin typeface="Calibri" pitchFamily="34" charset="0"/>
                </a:rPr>
                <a:t>set their strategy and goal .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52543" y="3131670"/>
              <a:ext cx="387870" cy="457200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2250018" y="3633175"/>
              <a:ext cx="1988786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35" tIns="34267" rIns="68535" bIns="34267"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99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Utilization</a:t>
              </a:r>
              <a:r>
                <a:rPr kumimoji="0" lang="en-US" sz="899" b="1" i="0" u="none" strike="noStrike" kern="1200" cap="none" spc="0" normalizeH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of other Data sources</a:t>
              </a:r>
              <a:r>
                <a:rPr kumimoji="0" lang="en-US" sz="899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 </a:t>
              </a:r>
              <a:r>
                <a:rPr lang="en-US" sz="899" dirty="0" smtClean="0">
                  <a:solidFill>
                    <a:schemeClr val="tx2"/>
                  </a:solidFill>
                  <a:latin typeface="Calibri" pitchFamily="34" charset="0"/>
                </a:rPr>
                <a:t>Use of available data sources (primary &amp; secondary) for additional analysis</a:t>
              </a:r>
              <a:endParaRPr kumimoji="0" lang="en-US" sz="899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pic>
          <p:nvPicPr>
            <p:cNvPr id="58" name="Picture 10" descr="Related image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2093" y="3699314"/>
              <a:ext cx="368771" cy="368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5467561" y="4124121"/>
              <a:ext cx="2035394" cy="504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35" tIns="34267" rIns="68535" bIns="34267" rtlCol="0" anchor="ctr"/>
            <a:lstStyle/>
            <a:p>
              <a:r>
                <a:rPr kumimoji="0" lang="en-US" sz="899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Evolving</a:t>
              </a:r>
              <a:r>
                <a:rPr kumimoji="0" lang="en-US" sz="899" b="1" i="0" u="none" strike="noStrike" kern="1200" cap="none" spc="0" normalizeH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Models</a:t>
              </a:r>
              <a:r>
                <a:rPr kumimoji="0" lang="en-US" sz="899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</a:t>
              </a:r>
              <a:r>
                <a:rPr lang="en-US" sz="899" b="1" dirty="0" smtClean="0">
                  <a:solidFill>
                    <a:schemeClr val="tx2"/>
                  </a:solidFill>
                  <a:latin typeface="Calibri" pitchFamily="34" charset="0"/>
                </a:rPr>
                <a:t> </a:t>
              </a:r>
              <a:r>
                <a:rPr lang="en-US" sz="899" dirty="0">
                  <a:solidFill>
                    <a:schemeClr val="tx2"/>
                  </a:solidFill>
                  <a:latin typeface="Calibri" pitchFamily="34" charset="0"/>
                </a:rPr>
                <a:t>I</a:t>
              </a:r>
              <a:r>
                <a:rPr lang="en-US" sz="899" dirty="0" smtClean="0">
                  <a:solidFill>
                    <a:schemeClr val="tx2"/>
                  </a:solidFill>
                  <a:latin typeface="Calibri" pitchFamily="34" charset="0"/>
                </a:rPr>
                <a:t>nputs stored across users to study key </a:t>
              </a:r>
              <a:r>
                <a:rPr lang="en-US" sz="899" dirty="0">
                  <a:solidFill>
                    <a:schemeClr val="tx2"/>
                  </a:solidFill>
                  <a:latin typeface="Calibri" pitchFamily="34" charset="0"/>
                </a:rPr>
                <a:t>driving </a:t>
              </a:r>
              <a:r>
                <a:rPr lang="en-US" sz="899" dirty="0" smtClean="0">
                  <a:solidFill>
                    <a:schemeClr val="tx2"/>
                  </a:solidFill>
                  <a:latin typeface="Calibri" pitchFamily="34" charset="0"/>
                </a:rPr>
                <a:t>factors and evolve </a:t>
              </a:r>
              <a:r>
                <a:rPr lang="en-US" sz="899" dirty="0">
                  <a:solidFill>
                    <a:schemeClr val="tx2"/>
                  </a:solidFill>
                  <a:latin typeface="Calibri" pitchFamily="34" charset="0"/>
                </a:rPr>
                <a:t>P</a:t>
              </a:r>
              <a:r>
                <a:rPr lang="en-US" sz="899" dirty="0" smtClean="0">
                  <a:solidFill>
                    <a:schemeClr val="tx2"/>
                  </a:solidFill>
                  <a:latin typeface="Calibri" pitchFamily="34" charset="0"/>
                </a:rPr>
                <a:t>ropensity model</a:t>
              </a:r>
              <a:endParaRPr lang="en-US" sz="899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3"/>
            <a:srcRect b="11368"/>
            <a:stretch/>
          </p:blipFill>
          <p:spPr>
            <a:xfrm>
              <a:off x="5094180" y="4175585"/>
              <a:ext cx="432117" cy="413134"/>
            </a:xfrm>
            <a:prstGeom prst="rect">
              <a:avLst/>
            </a:prstGeom>
          </p:spPr>
        </p:pic>
        <p:cxnSp>
          <p:nvCxnSpPr>
            <p:cNvPr id="61" name="Elbow Connector 60"/>
            <p:cNvCxnSpPr/>
            <p:nvPr/>
          </p:nvCxnSpPr>
          <p:spPr>
            <a:xfrm>
              <a:off x="1507714" y="2687871"/>
              <a:ext cx="274320" cy="1097280"/>
            </a:xfrm>
            <a:prstGeom prst="bentConnector3">
              <a:avLst>
                <a:gd name="adj1" fmla="val 296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3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Image result for artificial intelligence 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07" y="1365503"/>
            <a:ext cx="2128156" cy="212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2" y="101423"/>
            <a:ext cx="8385048" cy="542919"/>
          </a:xfrm>
        </p:spPr>
        <p:txBody>
          <a:bodyPr/>
          <a:lstStyle/>
          <a:p>
            <a:r>
              <a:rPr lang="en-US" dirty="0" smtClean="0"/>
              <a:t>Identify potential customer segments using AI/ML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4" name="Picture 2" descr="Image result for cluster of peop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b="59552"/>
          <a:stretch/>
        </p:blipFill>
        <p:spPr bwMode="auto">
          <a:xfrm>
            <a:off x="1303172" y="571499"/>
            <a:ext cx="2313681" cy="8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cluster of peop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11" b="7710"/>
          <a:stretch/>
        </p:blipFill>
        <p:spPr bwMode="auto">
          <a:xfrm>
            <a:off x="1173756" y="3347971"/>
            <a:ext cx="2390325" cy="130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3"/>
          <p:cNvPicPr>
            <a:picLocks noGrp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60" y="1008195"/>
            <a:ext cx="3223261" cy="21945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5091542" y="1007918"/>
            <a:ext cx="0" cy="32419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 3"/>
          <p:cNvSpPr>
            <a:spLocks noChangeAspect="1"/>
          </p:cNvSpPr>
          <p:nvPr/>
        </p:nvSpPr>
        <p:spPr bwMode="auto">
          <a:xfrm>
            <a:off x="1345153" y="1698111"/>
            <a:ext cx="2047530" cy="1649860"/>
          </a:xfrm>
          <a:prstGeom prst="hexagon">
            <a:avLst/>
          </a:prstGeom>
          <a:noFill/>
          <a:ln w="12700">
            <a:solidFill>
              <a:schemeClr val="accent3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631" tIns="45631" rIns="45631" bIns="45631" anchor="ctr"/>
          <a:lstStyle/>
          <a:p>
            <a:pPr algn="ctr" defTabSz="910664"/>
            <a:endParaRPr lang="en-US" sz="500" kern="0" dirty="0">
              <a:solidFill>
                <a:sysClr val="windowText" lastClr="000000"/>
              </a:solidFill>
              <a:latin typeface="Calibri Light" panose="020F0302020204030204"/>
              <a:cs typeface="Arial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309815" y="1485899"/>
            <a:ext cx="173613" cy="18288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88" y="1295060"/>
            <a:ext cx="802519" cy="806102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7662100">
            <a:off x="1240673" y="1764693"/>
            <a:ext cx="182880" cy="457200"/>
          </a:xfrm>
          <a:prstGeom prst="downArrow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2" name="Picture 10" descr="Image result for brand loyalty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3037">
            <a:off x="3627244" y="1204364"/>
            <a:ext cx="906849" cy="95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Down Arrow 18"/>
          <p:cNvSpPr/>
          <p:nvPr/>
        </p:nvSpPr>
        <p:spPr>
          <a:xfrm rot="2869647">
            <a:off x="3376350" y="1769346"/>
            <a:ext cx="182880" cy="457200"/>
          </a:xfrm>
          <a:prstGeom prst="downArrow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Image result for magnifying glas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0" r="16102" b="24608"/>
          <a:stretch/>
        </p:blipFill>
        <p:spPr bwMode="auto">
          <a:xfrm>
            <a:off x="3750347" y="2835359"/>
            <a:ext cx="955964" cy="8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646020" y="2882767"/>
            <a:ext cx="8636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 Potential</a:t>
            </a:r>
            <a:endParaRPr lang="en-US" sz="11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Down Arrow 19"/>
          <p:cNvSpPr/>
          <p:nvPr/>
        </p:nvSpPr>
        <p:spPr>
          <a:xfrm rot="6998679">
            <a:off x="3391529" y="2709854"/>
            <a:ext cx="182880" cy="457200"/>
          </a:xfrm>
          <a:prstGeom prst="downArrow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 rot="14547491">
            <a:off x="1187702" y="2817620"/>
            <a:ext cx="182880" cy="457200"/>
          </a:xfrm>
          <a:prstGeom prst="downArrow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701" y="2914922"/>
            <a:ext cx="696718" cy="69671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 rot="20773290">
            <a:off x="316082" y="3056618"/>
            <a:ext cx="548640" cy="457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</a:t>
            </a:r>
          </a:p>
          <a:p>
            <a:pPr algn="ctr"/>
            <a:r>
              <a:rPr lang="en-US" sz="11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Notes</a:t>
            </a:r>
            <a:endParaRPr lang="en-US" sz="11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80" name="Picture 8" descr="Image result for pen icon 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95" y="3233002"/>
            <a:ext cx="240595" cy="24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6113298" y="658987"/>
            <a:ext cx="2114513" cy="289441"/>
          </a:xfrm>
          <a:prstGeom prst="roundRect">
            <a:avLst/>
          </a:prstGeom>
          <a:solidFill>
            <a:srgbClr val="FFFF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677365"/>
            <a:r>
              <a:rPr lang="en-US" sz="1100" b="1" kern="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Mendel Prototype Snapshot</a:t>
            </a:r>
            <a:endParaRPr lang="en-US" sz="1100" b="1" kern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47893" y="3335766"/>
            <a:ext cx="3729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Multi-dimensional segmentation approach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Recognize key factors influencing prescribing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Equipped to effectively address brand unique needs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 time updates</a:t>
            </a:r>
            <a:endParaRPr lang="en-US" sz="12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3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Brace 52"/>
          <p:cNvSpPr/>
          <p:nvPr/>
        </p:nvSpPr>
        <p:spPr>
          <a:xfrm rot="5400000">
            <a:off x="2722650" y="2700624"/>
            <a:ext cx="365760" cy="210312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ight Brace 48"/>
          <p:cNvSpPr/>
          <p:nvPr/>
        </p:nvSpPr>
        <p:spPr>
          <a:xfrm rot="16200000">
            <a:off x="2722650" y="1872623"/>
            <a:ext cx="365760" cy="210312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2" y="91032"/>
            <a:ext cx="8385048" cy="542919"/>
          </a:xfrm>
        </p:spPr>
        <p:txBody>
          <a:bodyPr/>
          <a:lstStyle/>
          <a:p>
            <a:r>
              <a:rPr lang="en-US" dirty="0"/>
              <a:t>Customer 360</a:t>
            </a:r>
            <a:r>
              <a:rPr lang="en-US" dirty="0" smtClean="0"/>
              <a:t>⁰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2018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02847" y="3866740"/>
            <a:ext cx="5029200" cy="767739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2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114300" defTabSz="677365"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prstClr val="black"/>
                </a:solidFill>
                <a:latin typeface="+mj-lt"/>
                <a:cs typeface="Arial" charset="0"/>
              </a:rPr>
              <a:t>Descriptive Analytics</a:t>
            </a:r>
          </a:p>
          <a:p>
            <a:pPr marL="342900" indent="-114300" defTabSz="677365"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prstClr val="black"/>
                </a:solidFill>
                <a:latin typeface="+mj-lt"/>
                <a:cs typeface="Arial" charset="0"/>
              </a:rPr>
              <a:t>Decile</a:t>
            </a:r>
          </a:p>
          <a:p>
            <a:pPr marL="342900" indent="-114300" defTabSz="677365"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prstClr val="black"/>
                </a:solidFill>
                <a:latin typeface="+mj-lt"/>
                <a:cs typeface="Arial" charset="0"/>
              </a:rPr>
              <a:t>Demographic details</a:t>
            </a:r>
          </a:p>
          <a:p>
            <a:pPr marL="342900" indent="-114300" defTabSz="677365"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prstClr val="black"/>
                </a:solidFill>
                <a:latin typeface="+mj-lt"/>
                <a:cs typeface="Arial" charset="0"/>
              </a:rPr>
              <a:t>Affiliations</a:t>
            </a:r>
          </a:p>
          <a:p>
            <a:pPr marL="747713" indent="-176213" defTabSz="677365"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prstClr val="black"/>
                </a:solidFill>
                <a:latin typeface="+mj-lt"/>
                <a:cs typeface="Arial" charset="0"/>
              </a:rPr>
              <a:t>Payment data</a:t>
            </a:r>
          </a:p>
          <a:p>
            <a:pPr marL="747713" indent="-176213" defTabSz="677365"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prstClr val="black"/>
                </a:solidFill>
                <a:latin typeface="+mj-lt"/>
                <a:cs typeface="Arial" charset="0"/>
              </a:rPr>
              <a:t>Engagement Channel</a:t>
            </a:r>
          </a:p>
          <a:p>
            <a:pPr marL="747713" indent="-176213" defTabSz="677365">
              <a:buFont typeface="Arial" panose="020B0604020202020204" pitchFamily="34" charset="0"/>
              <a:buChar char="•"/>
            </a:pPr>
            <a:r>
              <a:rPr lang="en-US" sz="1000" kern="0" dirty="0" smtClean="0">
                <a:solidFill>
                  <a:prstClr val="black"/>
                </a:solidFill>
                <a:latin typeface="+mj-lt"/>
                <a:cs typeface="Arial" charset="0"/>
              </a:rPr>
              <a:t>Behavioral Info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3703" y="3846985"/>
            <a:ext cx="158728" cy="12311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800" dirty="0" smtClean="0">
              <a:solidFill>
                <a:schemeClr val="tx2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0666" y="3079860"/>
            <a:ext cx="2350008" cy="54864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7365"/>
            <a:endParaRPr lang="en-US" sz="1000" b="1" kern="0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50289" y="888306"/>
            <a:ext cx="2345437" cy="853333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7365"/>
            <a:endParaRPr lang="en-US" sz="1050" dirty="0" smtClean="0">
              <a:solidFill>
                <a:srgbClr val="1414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94442" y="920341"/>
            <a:ext cx="11143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b="1" kern="0" dirty="0" smtClean="0">
                <a:solidFill>
                  <a:prstClr val="black"/>
                </a:solidFill>
                <a:cs typeface="Arial" charset="0"/>
              </a:rPr>
              <a:t>OPEN SOURCE</a:t>
            </a:r>
            <a:endParaRPr lang="en-US" sz="8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402847" y="888306"/>
            <a:ext cx="2350008" cy="83176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7365"/>
            <a:endParaRPr lang="en-US" sz="1050" dirty="0">
              <a:solidFill>
                <a:srgbClr val="1414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77549" y="935778"/>
            <a:ext cx="15674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kern="0" dirty="0" smtClean="0">
                <a:solidFill>
                  <a:prstClr val="black"/>
                </a:solidFill>
                <a:cs typeface="Arial" charset="0"/>
              </a:rPr>
              <a:t>Client System</a:t>
            </a:r>
            <a:endParaRPr lang="en-US" sz="9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1837753" y="1993886"/>
            <a:ext cx="2135554" cy="75228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100" b="1" dirty="0">
                <a:solidFill>
                  <a:schemeClr val="tx2"/>
                </a:solidFill>
                <a:latin typeface="Calibri" panose="020F0502020204030204" pitchFamily="34" charset="0"/>
              </a:rPr>
              <a:t>Customer 360 Data Store</a:t>
            </a:r>
            <a:endParaRPr lang="en-IN" sz="11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045718" y="3042269"/>
            <a:ext cx="2350008" cy="54864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6897" tIns="33449" rIns="66897" bIns="334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7365"/>
            <a:endParaRPr lang="en-US" sz="1000" b="1" kern="0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36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432" y="1039050"/>
            <a:ext cx="3017520" cy="173736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432" y="2828345"/>
            <a:ext cx="3017520" cy="173736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8" name="Straight Connector 37"/>
          <p:cNvCxnSpPr/>
          <p:nvPr/>
        </p:nvCxnSpPr>
        <p:spPr>
          <a:xfrm>
            <a:off x="5611091" y="1007918"/>
            <a:ext cx="0" cy="32419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611091" y="995878"/>
            <a:ext cx="0" cy="32419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data sour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4" y="1039050"/>
            <a:ext cx="509528" cy="50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Elbow Connector 11"/>
          <p:cNvCxnSpPr/>
          <p:nvPr/>
        </p:nvCxnSpPr>
        <p:spPr>
          <a:xfrm rot="5400000">
            <a:off x="4255576" y="1509934"/>
            <a:ext cx="640080" cy="114300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web scrap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78"/>
          <a:stretch/>
        </p:blipFill>
        <p:spPr bwMode="auto">
          <a:xfrm>
            <a:off x="4440695" y="1942555"/>
            <a:ext cx="848176" cy="80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Elbow Connector 24"/>
          <p:cNvCxnSpPr/>
          <p:nvPr/>
        </p:nvCxnSpPr>
        <p:spPr>
          <a:xfrm>
            <a:off x="600274" y="1750082"/>
            <a:ext cx="1188720" cy="640080"/>
          </a:xfrm>
          <a:prstGeom prst="bentConnector3">
            <a:avLst>
              <a:gd name="adj1" fmla="val 62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00136" y="1114247"/>
            <a:ext cx="17236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5512"/>
            <a:r>
              <a:rPr lang="en-US" sz="1000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Calls, Emails, Digital Touchpoints, SFE data from tool</a:t>
            </a:r>
          </a:p>
        </p:txBody>
      </p:sp>
      <p:pic>
        <p:nvPicPr>
          <p:cNvPr id="2054" name="Picture 6" descr="Image result for web ic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6"/>
          <a:stretch/>
        </p:blipFill>
        <p:spPr bwMode="auto">
          <a:xfrm>
            <a:off x="3103268" y="1039050"/>
            <a:ext cx="457280" cy="45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3495331" y="1072873"/>
            <a:ext cx="183992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05512"/>
            <a:r>
              <a:rPr lang="en-US" sz="1100" dirty="0">
                <a:solidFill>
                  <a:srgbClr val="1414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Cafe Pharma, Viva Open data, NPI Federal Site, Health News, CMS Payment, etc.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137" y="3079860"/>
            <a:ext cx="486558" cy="48655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578176" y="3077179"/>
            <a:ext cx="1880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77365"/>
            <a:r>
              <a:rPr lang="en-US" sz="1100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 Modelling</a:t>
            </a:r>
          </a:p>
          <a:p>
            <a:pPr algn="ctr" defTabSz="677365"/>
            <a:r>
              <a:rPr lang="en-US" sz="1100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Clustering Propensity Score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011851" y="3128878"/>
            <a:ext cx="17791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77365"/>
            <a:r>
              <a:rPr lang="en-US" sz="1100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NLP with Deep Learning</a:t>
            </a:r>
          </a:p>
          <a:p>
            <a:pPr algn="ctr" defTabSz="677365"/>
            <a:r>
              <a:rPr lang="en-US" sz="1100" b="1" kern="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Sentimental analysis</a:t>
            </a:r>
          </a:p>
        </p:txBody>
      </p:sp>
      <p:pic>
        <p:nvPicPr>
          <p:cNvPr id="2058" name="Picture 10" descr="Image result for Deep learnin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6" y="3107063"/>
            <a:ext cx="631782" cy="4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KPI ic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 t="12160" r="23090" b="38236"/>
          <a:stretch/>
        </p:blipFill>
        <p:spPr bwMode="auto">
          <a:xfrm>
            <a:off x="2516144" y="3905377"/>
            <a:ext cx="737908" cy="70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>
          <a:xfrm>
            <a:off x="6279554" y="687819"/>
            <a:ext cx="2114513" cy="289441"/>
          </a:xfrm>
          <a:prstGeom prst="roundRect">
            <a:avLst/>
          </a:prstGeom>
          <a:solidFill>
            <a:srgbClr val="FFFF6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677365"/>
            <a:r>
              <a:rPr lang="en-US" sz="1100" b="1" kern="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Mendel Prototype Snapshot</a:t>
            </a:r>
            <a:endParaRPr lang="en-US" sz="1100" b="1" kern="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9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2.xml><?xml version="1.0" encoding="utf-8"?>
<a:theme xmlns:a="http://schemas.openxmlformats.org/drawingml/2006/main" name="1_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15858</TotalTime>
  <Words>1513</Words>
  <Application>Microsoft Office PowerPoint</Application>
  <PresentationFormat>On-screen Show (16:9)</PresentationFormat>
  <Paragraphs>415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Segoe UI</vt:lpstr>
      <vt:lpstr>Times New Roman</vt:lpstr>
      <vt:lpstr>Wingdings</vt:lpstr>
      <vt:lpstr>Cognizant</vt:lpstr>
      <vt:lpstr>1_Cognizant</vt:lpstr>
      <vt:lpstr>PowerPoint Presentation</vt:lpstr>
      <vt:lpstr>Mission Statement</vt:lpstr>
      <vt:lpstr>Agenda</vt:lpstr>
      <vt:lpstr>Market Potential</vt:lpstr>
      <vt:lpstr>Reps/Organization challenges today</vt:lpstr>
      <vt:lpstr>Our focus for Sales Force Effectiveness</vt:lpstr>
      <vt:lpstr>Solution process overview</vt:lpstr>
      <vt:lpstr>Identify potential customer segments using AI/ML</vt:lpstr>
      <vt:lpstr>Customer 360⁰ </vt:lpstr>
      <vt:lpstr>Recommendation Engine</vt:lpstr>
      <vt:lpstr>Converting information to tactical action..</vt:lpstr>
      <vt:lpstr>And develop customized physician journey</vt:lpstr>
      <vt:lpstr>Performance Analysis</vt:lpstr>
      <vt:lpstr>Technology Landscape</vt:lpstr>
      <vt:lpstr>Revenue Generating Model</vt:lpstr>
      <vt:lpstr>Go to Market Timeline &amp; Implementation Strategy</vt:lpstr>
      <vt:lpstr>Solution ROI</vt:lpstr>
      <vt:lpstr>Challenges / Risk</vt:lpstr>
      <vt:lpstr>Competitor Analysis</vt:lpstr>
      <vt:lpstr>Prospective Clients showcase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Harvest Kick OFF</dc:title>
  <dc:creator>E S, Arunaa (Cognizant)</dc:creator>
  <cp:lastModifiedBy>Chowdhury, Raju (Cognizant)</cp:lastModifiedBy>
  <cp:revision>692</cp:revision>
  <cp:lastPrinted>2017-02-17T19:35:46Z</cp:lastPrinted>
  <dcterms:created xsi:type="dcterms:W3CDTF">2019-01-23T09:32:49Z</dcterms:created>
  <dcterms:modified xsi:type="dcterms:W3CDTF">2019-10-24T13:42:40Z</dcterms:modified>
</cp:coreProperties>
</file>